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eb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470" r:id="rId2"/>
    <p:sldId id="469" r:id="rId3"/>
    <p:sldId id="371" r:id="rId4"/>
    <p:sldId id="457" r:id="rId5"/>
    <p:sldId id="422" r:id="rId6"/>
    <p:sldId id="458" r:id="rId7"/>
    <p:sldId id="459" r:id="rId8"/>
    <p:sldId id="426" r:id="rId9"/>
    <p:sldId id="466" r:id="rId10"/>
    <p:sldId id="462" r:id="rId11"/>
    <p:sldId id="463" r:id="rId12"/>
    <p:sldId id="467" r:id="rId13"/>
    <p:sldId id="440" r:id="rId14"/>
    <p:sldId id="441" r:id="rId15"/>
    <p:sldId id="468" r:id="rId16"/>
    <p:sldId id="465" r:id="rId17"/>
    <p:sldId id="442" r:id="rId18"/>
    <p:sldId id="444" r:id="rId19"/>
    <p:sldId id="445" r:id="rId20"/>
    <p:sldId id="455" r:id="rId21"/>
    <p:sldId id="47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C2"/>
    <a:srgbClr val="FFFFFF"/>
    <a:srgbClr val="F16623"/>
    <a:srgbClr val="000000"/>
    <a:srgbClr val="F26724"/>
    <a:srgbClr val="EDEDEE"/>
    <a:srgbClr val="4241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8" autoAdjust="0"/>
    <p:restoredTop sz="89871" autoAdjust="0"/>
  </p:normalViewPr>
  <p:slideViewPr>
    <p:cSldViewPr snapToGrid="0" snapToObjects="1">
      <p:cViewPr varScale="1">
        <p:scale>
          <a:sx n="88" d="100"/>
          <a:sy n="88" d="100"/>
        </p:scale>
        <p:origin x="538" y="86"/>
      </p:cViewPr>
      <p:guideLst>
        <p:guide orient="horz" pos="2160"/>
        <p:guide pos="3840"/>
      </p:guideLst>
    </p:cSldViewPr>
  </p:slideViewPr>
  <p:notesTextViewPr>
    <p:cViewPr>
      <p:scale>
        <a:sx n="1" d="1"/>
        <a:sy n="1" d="1"/>
      </p:scale>
      <p:origin x="0" y="0"/>
    </p:cViewPr>
  </p:notesTextViewPr>
  <p:notesViewPr>
    <p:cSldViewPr snapToGrid="0" snapToObjects="1">
      <p:cViewPr varScale="1">
        <p:scale>
          <a:sx n="112" d="100"/>
          <a:sy n="112" d="100"/>
        </p:scale>
        <p:origin x="432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C51FF11-E8B5-974A-A7F9-820287719F0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9FAD3D8-BF3E-9A45-BB2E-8741E080B8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2DB952-2A9F-FE4B-907D-A51DC08421D5}" type="datetimeFigureOut">
              <a:rPr lang="en-US" smtClean="0"/>
              <a:pPr/>
              <a:t>10/3/2022</a:t>
            </a:fld>
            <a:endParaRPr lang="en-US"/>
          </a:p>
        </p:txBody>
      </p:sp>
      <p:sp>
        <p:nvSpPr>
          <p:cNvPr id="4" name="Footer Placeholder 3">
            <a:extLst>
              <a:ext uri="{FF2B5EF4-FFF2-40B4-BE49-F238E27FC236}">
                <a16:creationId xmlns:a16="http://schemas.microsoft.com/office/drawing/2014/main" id="{42494F6D-F76A-CF44-BA2F-D77DC67B5F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ECBD634-BA8A-AB41-9ED8-BACB999D3F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D8C3D9-14DD-E74E-B615-7E08BDF19FA2}" type="slidenum">
              <a:rPr lang="en-US" smtClean="0"/>
              <a:pPr/>
              <a:t>‹#›</a:t>
            </a:fld>
            <a:endParaRPr lang="en-US"/>
          </a:p>
        </p:txBody>
      </p:sp>
    </p:spTree>
    <p:extLst>
      <p:ext uri="{BB962C8B-B14F-4D97-AF65-F5344CB8AC3E}">
        <p14:creationId xmlns:p14="http://schemas.microsoft.com/office/powerpoint/2010/main" val="296637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F5C31E-DDC8-4B3B-94FE-94FC773413F3}" type="datetimeFigureOut">
              <a:rPr lang="en-IN" smtClean="0"/>
              <a:pPr/>
              <a:t>03-10-2022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267C0-6CBB-4AF4-ABD2-EFA4EF607181}" type="slidenum">
              <a:rPr lang="en-IN" smtClean="0"/>
              <a:pPr/>
              <a:t>‹#›</a:t>
            </a:fld>
            <a:endParaRPr lang="en-IN"/>
          </a:p>
        </p:txBody>
      </p:sp>
    </p:spTree>
    <p:extLst>
      <p:ext uri="{BB962C8B-B14F-4D97-AF65-F5344CB8AC3E}">
        <p14:creationId xmlns:p14="http://schemas.microsoft.com/office/powerpoint/2010/main" val="2679852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D7E267C0-6CBB-4AF4-ABD2-EFA4EF607181}" type="slidenum">
              <a:rPr lang="en-IN" smtClean="0"/>
              <a:pPr/>
              <a:t>1</a:t>
            </a:fld>
            <a:endParaRPr lang="en-IN"/>
          </a:p>
        </p:txBody>
      </p:sp>
    </p:spTree>
    <p:extLst>
      <p:ext uri="{BB962C8B-B14F-4D97-AF65-F5344CB8AC3E}">
        <p14:creationId xmlns:p14="http://schemas.microsoft.com/office/powerpoint/2010/main" val="280353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9D4BDE-E287-D14B-9436-247C8841C012}"/>
              </a:ext>
            </a:extLst>
          </p:cNvPr>
          <p:cNvSpPr/>
          <p:nvPr userDrawn="1"/>
        </p:nvSpPr>
        <p:spPr>
          <a:xfrm>
            <a:off x="2103120" y="3036776"/>
            <a:ext cx="798576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735FC1-5CEE-B747-9055-5200823D0A5B}"/>
              </a:ext>
            </a:extLst>
          </p:cNvPr>
          <p:cNvSpPr>
            <a:spLocks noGrp="1"/>
          </p:cNvSpPr>
          <p:nvPr>
            <p:ph type="ctrTitle"/>
          </p:nvPr>
        </p:nvSpPr>
        <p:spPr>
          <a:xfrm>
            <a:off x="1524000" y="1122363"/>
            <a:ext cx="9144000" cy="2387600"/>
          </a:xfrm>
        </p:spPr>
        <p:txBody>
          <a:bodyPr anchor="b">
            <a:normAutofit/>
          </a:bodyPr>
          <a:lstStyle>
            <a:lvl1pPr algn="ctr">
              <a:defRPr sz="4400"/>
            </a:lvl1pPr>
          </a:lstStyle>
          <a:p>
            <a:r>
              <a:rPr lang="en-US"/>
              <a:t>Click to edit Master title style</a:t>
            </a:r>
          </a:p>
        </p:txBody>
      </p:sp>
      <p:sp>
        <p:nvSpPr>
          <p:cNvPr id="3" name="Subtitle 2">
            <a:extLst>
              <a:ext uri="{FF2B5EF4-FFF2-40B4-BE49-F238E27FC236}">
                <a16:creationId xmlns:a16="http://schemas.microsoft.com/office/drawing/2014/main" id="{234E948C-D240-724B-9B89-FDB3B14CA3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B29E013-E164-B74C-8152-F72E2338BE26}"/>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5" name="Footer Placeholder 4">
            <a:extLst>
              <a:ext uri="{FF2B5EF4-FFF2-40B4-BE49-F238E27FC236}">
                <a16:creationId xmlns:a16="http://schemas.microsoft.com/office/drawing/2014/main" id="{425D46EB-C9BF-4D4A-899F-96B2B054A3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5C178C-3A1C-7846-8C54-B449032D604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88514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C2FCD-18A9-2D42-B84D-D99B18780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D157A0-ACAF-5B44-A359-52C51DEE74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6987245-B3C4-3D4E-A6F8-1F1316AD2E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69965-9BC6-5345-B2D0-6C90A68A75A9}"/>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6" name="Footer Placeholder 5">
            <a:extLst>
              <a:ext uri="{FF2B5EF4-FFF2-40B4-BE49-F238E27FC236}">
                <a16:creationId xmlns:a16="http://schemas.microsoft.com/office/drawing/2014/main" id="{5CD083EE-9E01-C046-A765-6C417A187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8EA403-D618-0848-BCC5-8393E30CC5E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287247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5EB47-6F41-4044-808C-D09164BA21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384202-04C0-4C46-A9AD-172B4084BA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221D020-A612-0746-B5D2-61689C50DA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2730E1-EAD6-F74C-B572-7FA04F719BB8}"/>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6" name="Footer Placeholder 5">
            <a:extLst>
              <a:ext uri="{FF2B5EF4-FFF2-40B4-BE49-F238E27FC236}">
                <a16:creationId xmlns:a16="http://schemas.microsoft.com/office/drawing/2014/main" id="{7D84F45E-467D-4C47-9DD4-61BC18BA55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A19AC5-4725-C344-A416-7884860E1186}"/>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80554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44886-5ADE-564C-BB6A-3D8F42E8C7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2258407-0EDC-CC47-B88F-1C37C2A2BC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D62C5C-7D1C-AA42-A571-92813FE919E3}"/>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5" name="Footer Placeholder 4">
            <a:extLst>
              <a:ext uri="{FF2B5EF4-FFF2-40B4-BE49-F238E27FC236}">
                <a16:creationId xmlns:a16="http://schemas.microsoft.com/office/drawing/2014/main" id="{84E362DE-6775-7745-AE4F-1E49287A7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37C83C-DF1A-B744-B85D-25DF26CF0E9C}"/>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380040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D0C1A9-B6B8-7A4A-9669-B90B750040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F92B24-A8BD-9845-976F-9EA169FDA67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D10554-27EF-1E4B-9828-11CBD07233BB}"/>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5" name="Footer Placeholder 4">
            <a:extLst>
              <a:ext uri="{FF2B5EF4-FFF2-40B4-BE49-F238E27FC236}">
                <a16:creationId xmlns:a16="http://schemas.microsoft.com/office/drawing/2014/main" id="{17689FB8-5001-8241-8703-920FCD8175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4CAF07-27EB-D341-846D-7AAA3B2BB10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634406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68196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875853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63834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B4EEBA9-EE23-8946-8968-D8924F827D80}"/>
              </a:ext>
            </a:extLst>
          </p:cNvPr>
          <p:cNvSpPr/>
          <p:nvPr userDrawn="1"/>
        </p:nvSpPr>
        <p:spPr>
          <a:xfrm>
            <a:off x="838200" y="4104155"/>
            <a:ext cx="797433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F8C4045C-76E6-AA4B-9784-A028AC65B7B5}"/>
              </a:ext>
            </a:extLst>
          </p:cNvPr>
          <p:cNvSpPr>
            <a:spLocks noGrp="1"/>
          </p:cNvSpPr>
          <p:nvPr>
            <p:ph type="title"/>
          </p:nvPr>
        </p:nvSpPr>
        <p:spPr>
          <a:xfrm>
            <a:off x="831850" y="1709738"/>
            <a:ext cx="10515600" cy="2852737"/>
          </a:xfrm>
        </p:spPr>
        <p:txBody>
          <a:bodyPr anchor="b">
            <a:normAutofit/>
          </a:bodyPr>
          <a:lstStyle>
            <a:lvl1pPr>
              <a:defRPr sz="4400"/>
            </a:lvl1pPr>
          </a:lstStyle>
          <a:p>
            <a:r>
              <a:rPr lang="en-US"/>
              <a:t>Click to edit Master title style</a:t>
            </a:r>
          </a:p>
        </p:txBody>
      </p:sp>
      <p:sp>
        <p:nvSpPr>
          <p:cNvPr id="3" name="Text Placeholder 2">
            <a:extLst>
              <a:ext uri="{FF2B5EF4-FFF2-40B4-BE49-F238E27FC236}">
                <a16:creationId xmlns:a16="http://schemas.microsoft.com/office/drawing/2014/main" id="{8FF664B1-AD6A-3040-B7D4-0299560F7464}"/>
              </a:ext>
            </a:extLst>
          </p:cNvPr>
          <p:cNvSpPr>
            <a:spLocks noGrp="1"/>
          </p:cNvSpPr>
          <p:nvPr>
            <p:ph type="body" idx="1"/>
          </p:nvPr>
        </p:nvSpPr>
        <p:spPr>
          <a:xfrm>
            <a:off x="831850" y="4589463"/>
            <a:ext cx="10515600" cy="1500187"/>
          </a:xfrm>
        </p:spPr>
        <p:txBody>
          <a:bodyPr>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2BC9A9-EC29-134C-AECE-54DDD5762192}"/>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5" name="Footer Placeholder 4">
            <a:extLst>
              <a:ext uri="{FF2B5EF4-FFF2-40B4-BE49-F238E27FC236}">
                <a16:creationId xmlns:a16="http://schemas.microsoft.com/office/drawing/2014/main" id="{413C8B07-567B-1B47-B220-0338242AFC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ECB435-33FD-3F45-BD2D-6CAA5C288BD0}"/>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961535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79AA76-4E43-164C-ADE7-A0CFA848737A}"/>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14D6AE42-E39B-4948-B321-F19D21FDA6F0}"/>
              </a:ext>
            </a:extLst>
          </p:cNvPr>
          <p:cNvSpPr>
            <a:spLocks noGrp="1"/>
          </p:cNvSpPr>
          <p:nvPr>
            <p:ph type="title"/>
          </p:nvPr>
        </p:nvSpPr>
        <p:spPr>
          <a:xfrm>
            <a:off x="838200" y="681037"/>
            <a:ext cx="10515600" cy="741176"/>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652A57D-01D7-B54A-B618-27F0B4D8A193}"/>
              </a:ext>
            </a:extLst>
          </p:cNvPr>
          <p:cNvSpPr>
            <a:spLocks noGrp="1"/>
          </p:cNvSpPr>
          <p:nvPr>
            <p:ph sz="half" idx="1"/>
          </p:nvPr>
        </p:nvSpPr>
        <p:spPr>
          <a:xfrm>
            <a:off x="838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1407BB-25DD-5841-BEBF-C394C86F759A}"/>
              </a:ext>
            </a:extLst>
          </p:cNvPr>
          <p:cNvSpPr>
            <a:spLocks noGrp="1"/>
          </p:cNvSpPr>
          <p:nvPr>
            <p:ph sz="half" idx="2"/>
          </p:nvPr>
        </p:nvSpPr>
        <p:spPr>
          <a:xfrm>
            <a:off x="6172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B41DED-1195-DE42-BD2F-00971D9CF3C9}"/>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6" name="Footer Placeholder 5">
            <a:extLst>
              <a:ext uri="{FF2B5EF4-FFF2-40B4-BE49-F238E27FC236}">
                <a16:creationId xmlns:a16="http://schemas.microsoft.com/office/drawing/2014/main" id="{42CD99B4-9DE9-5D4F-B8CB-B0B831DCAC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C5A338-9EE2-7A44-BB15-7A4F0EE12EE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597922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ACFAD9-90C8-F347-A654-4D6A5F3D495C}"/>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5F188C31-802D-3D4A-AEA1-3CF8D3E51360}"/>
              </a:ext>
            </a:extLst>
          </p:cNvPr>
          <p:cNvSpPr>
            <a:spLocks noGrp="1"/>
          </p:cNvSpPr>
          <p:nvPr>
            <p:ph type="title"/>
          </p:nvPr>
        </p:nvSpPr>
        <p:spPr>
          <a:xfrm>
            <a:off x="839788" y="653784"/>
            <a:ext cx="10515600" cy="748245"/>
          </a:xfrm>
        </p:spPr>
        <p:txBody>
          <a:bodyPr/>
          <a:lstStyle/>
          <a:p>
            <a:r>
              <a:rPr lang="en-US"/>
              <a:t>Click to edit Master title style</a:t>
            </a:r>
          </a:p>
        </p:txBody>
      </p:sp>
      <p:sp>
        <p:nvSpPr>
          <p:cNvPr id="3" name="Text Placeholder 2">
            <a:extLst>
              <a:ext uri="{FF2B5EF4-FFF2-40B4-BE49-F238E27FC236}">
                <a16:creationId xmlns:a16="http://schemas.microsoft.com/office/drawing/2014/main" id="{CC4FE5C8-995C-2045-9541-E22F351D6320}"/>
              </a:ext>
            </a:extLst>
          </p:cNvPr>
          <p:cNvSpPr>
            <a:spLocks noGrp="1"/>
          </p:cNvSpPr>
          <p:nvPr>
            <p:ph type="body" idx="1" hasCustomPrompt="1"/>
          </p:nvPr>
        </p:nvSpPr>
        <p:spPr>
          <a:xfrm>
            <a:off x="839788" y="1540248"/>
            <a:ext cx="5157787"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C972FE9A-4ED5-9A49-8907-E00133517BD9}"/>
              </a:ext>
            </a:extLst>
          </p:cNvPr>
          <p:cNvSpPr>
            <a:spLocks noGrp="1"/>
          </p:cNvSpPr>
          <p:nvPr>
            <p:ph sz="half" idx="2"/>
          </p:nvPr>
        </p:nvSpPr>
        <p:spPr>
          <a:xfrm>
            <a:off x="839788" y="2411892"/>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A93268-3EB9-3E4E-8206-62780D6EF362}"/>
              </a:ext>
            </a:extLst>
          </p:cNvPr>
          <p:cNvSpPr>
            <a:spLocks noGrp="1"/>
          </p:cNvSpPr>
          <p:nvPr>
            <p:ph type="body" sz="quarter" idx="3" hasCustomPrompt="1"/>
          </p:nvPr>
        </p:nvSpPr>
        <p:spPr>
          <a:xfrm>
            <a:off x="6172200" y="1540248"/>
            <a:ext cx="5183188"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0F7A103F-B97E-AC4B-8395-A83886339A83}"/>
              </a:ext>
            </a:extLst>
          </p:cNvPr>
          <p:cNvSpPr>
            <a:spLocks noGrp="1"/>
          </p:cNvSpPr>
          <p:nvPr>
            <p:ph sz="quarter" idx="4"/>
          </p:nvPr>
        </p:nvSpPr>
        <p:spPr>
          <a:xfrm>
            <a:off x="6172200" y="2411892"/>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337486-CD2B-0E47-8478-E6DFAD595848}"/>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8" name="Footer Placeholder 7">
            <a:extLst>
              <a:ext uri="{FF2B5EF4-FFF2-40B4-BE49-F238E27FC236}">
                <a16:creationId xmlns:a16="http://schemas.microsoft.com/office/drawing/2014/main" id="{841F7CA1-18DC-1048-81B7-3AEEF0523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A00F5B-6C2E-1249-9089-697CD51F87F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4277132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B06C-BB5A-E94D-8257-CE9F2465C3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49A010-5D43-FF48-A7E1-D39F6B610503}"/>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4" name="Footer Placeholder 3">
            <a:extLst>
              <a:ext uri="{FF2B5EF4-FFF2-40B4-BE49-F238E27FC236}">
                <a16:creationId xmlns:a16="http://schemas.microsoft.com/office/drawing/2014/main" id="{67A81710-55F1-C44B-AEA2-848E391E55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7F2312-0DA6-C24E-977A-1ECD1A02467B}"/>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83791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9213DB-325C-5A40-9859-AE202B123556}"/>
              </a:ext>
            </a:extLst>
          </p:cNvPr>
          <p:cNvSpPr>
            <a:spLocks noGrp="1"/>
          </p:cNvSpPr>
          <p:nvPr>
            <p:ph type="dt" sz="half" idx="10"/>
          </p:nvPr>
        </p:nvSpPr>
        <p:spPr/>
        <p:txBody>
          <a:bodyPr/>
          <a:lstStyle/>
          <a:p>
            <a:fld id="{2A269F68-A112-7E45-9E09-D07179E5D466}" type="datetimeFigureOut">
              <a:rPr lang="en-US" smtClean="0"/>
              <a:pPr/>
              <a:t>10/3/2022</a:t>
            </a:fld>
            <a:endParaRPr lang="en-US"/>
          </a:p>
        </p:txBody>
      </p:sp>
      <p:sp>
        <p:nvSpPr>
          <p:cNvPr id="3" name="Footer Placeholder 2">
            <a:extLst>
              <a:ext uri="{FF2B5EF4-FFF2-40B4-BE49-F238E27FC236}">
                <a16:creationId xmlns:a16="http://schemas.microsoft.com/office/drawing/2014/main" id="{C0538230-B643-014A-ABCC-47983A0E32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93C0FE8-804A-DC4B-8CDC-DAFFE5BA181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410195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00E407-BF2E-FE42-9041-5EAF752A2328}"/>
              </a:ext>
            </a:extLst>
          </p:cNvPr>
          <p:cNvSpPr>
            <a:spLocks noGrp="1"/>
          </p:cNvSpPr>
          <p:nvPr>
            <p:ph type="title"/>
          </p:nvPr>
        </p:nvSpPr>
        <p:spPr>
          <a:xfrm>
            <a:off x="838200" y="681037"/>
            <a:ext cx="10515600" cy="7411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FCBBD1-7D0F-8E4D-A35C-839603DFEB15}"/>
              </a:ext>
            </a:extLst>
          </p:cNvPr>
          <p:cNvSpPr>
            <a:spLocks noGrp="1"/>
          </p:cNvSpPr>
          <p:nvPr>
            <p:ph type="body" idx="1"/>
          </p:nvPr>
        </p:nvSpPr>
        <p:spPr>
          <a:xfrm>
            <a:off x="838200" y="1422213"/>
            <a:ext cx="10515600" cy="47547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CAE55C9-EA11-A545-B6D1-B29601E192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b="0" i="0">
                <a:solidFill>
                  <a:schemeClr val="tx1">
                    <a:tint val="75000"/>
                  </a:schemeClr>
                </a:solidFill>
                <a:latin typeface="Roboto Light" panose="02000000000000000000" pitchFamily="2" charset="0"/>
                <a:ea typeface="Roboto Light" panose="02000000000000000000" pitchFamily="2" charset="0"/>
              </a:defRPr>
            </a:lvl1pPr>
          </a:lstStyle>
          <a:p>
            <a:fld id="{2A269F68-A112-7E45-9E09-D07179E5D466}" type="datetimeFigureOut">
              <a:rPr lang="en-US" smtClean="0"/>
              <a:pPr/>
              <a:t>10/3/2022</a:t>
            </a:fld>
            <a:endParaRPr lang="en-US"/>
          </a:p>
        </p:txBody>
      </p:sp>
      <p:sp>
        <p:nvSpPr>
          <p:cNvPr id="5" name="Footer Placeholder 4">
            <a:extLst>
              <a:ext uri="{FF2B5EF4-FFF2-40B4-BE49-F238E27FC236}">
                <a16:creationId xmlns:a16="http://schemas.microsoft.com/office/drawing/2014/main" id="{EBF599D3-BB28-E74A-9C09-D5B0DC923C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b="0" i="0">
                <a:solidFill>
                  <a:schemeClr val="tx1">
                    <a:tint val="75000"/>
                  </a:schemeClr>
                </a:solidFill>
                <a:latin typeface="Roboto Light" panose="02000000000000000000" pitchFamily="2" charset="0"/>
                <a:ea typeface="Roboto Light" panose="02000000000000000000" pitchFamily="2" charset="0"/>
              </a:defRPr>
            </a:lvl1pPr>
          </a:lstStyle>
          <a:p>
            <a:endParaRPr lang="en-US"/>
          </a:p>
        </p:txBody>
      </p:sp>
      <p:sp>
        <p:nvSpPr>
          <p:cNvPr id="6" name="Slide Number Placeholder 5">
            <a:extLst>
              <a:ext uri="{FF2B5EF4-FFF2-40B4-BE49-F238E27FC236}">
                <a16:creationId xmlns:a16="http://schemas.microsoft.com/office/drawing/2014/main" id="{88BBCD0B-C696-234C-8B40-BDF0AB4579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b="0" i="0">
                <a:solidFill>
                  <a:schemeClr val="tx1">
                    <a:tint val="75000"/>
                  </a:schemeClr>
                </a:solidFill>
                <a:latin typeface="Roboto Light" panose="02000000000000000000" pitchFamily="2" charset="0"/>
                <a:ea typeface="Roboto Light" panose="02000000000000000000" pitchFamily="2" charset="0"/>
              </a:defRPr>
            </a:lvl1pPr>
          </a:lstStyle>
          <a:p>
            <a:fld id="{47894467-E227-B849-BB10-8705222BB906}" type="slidenum">
              <a:rPr lang="en-US" smtClean="0"/>
              <a:pPr/>
              <a:t>‹#›</a:t>
            </a:fld>
            <a:endParaRPr lang="en-US"/>
          </a:p>
        </p:txBody>
      </p:sp>
    </p:spTree>
    <p:extLst>
      <p:ext uri="{BB962C8B-B14F-4D97-AF65-F5344CB8AC3E}">
        <p14:creationId xmlns:p14="http://schemas.microsoft.com/office/powerpoint/2010/main" val="690398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3200" kern="1200">
          <a:solidFill>
            <a:schemeClr val="tx1"/>
          </a:solidFill>
          <a:latin typeface="Lora" pitchFamily="2" charset="77"/>
          <a:ea typeface="+mj-ea"/>
          <a:cs typeface="+mj-cs"/>
        </a:defRPr>
      </a:lvl1pPr>
    </p:titleStyle>
    <p:bodyStyle>
      <a:lvl1pPr marL="0" indent="0" algn="l" defTabSz="914400" rtl="0" eaLnBrk="1" latinLnBrk="0" hangingPunct="1">
        <a:lnSpc>
          <a:spcPct val="110000"/>
        </a:lnSpc>
        <a:spcBef>
          <a:spcPts val="1000"/>
        </a:spcBef>
        <a:spcAft>
          <a:spcPts val="500"/>
        </a:spcAft>
        <a:buFont typeface="Arial" panose="020B0604020202020204" pitchFamily="34" charset="0"/>
        <a:buNone/>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1pPr>
      <a:lvl2pPr marL="6858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2pPr>
      <a:lvl3pPr marL="11430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3pPr>
      <a:lvl4pPr marL="16002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4pPr>
      <a:lvl5pPr marL="20574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webp"/><Relationship Id="rId2" Type="http://schemas.openxmlformats.org/officeDocument/2006/relationships/image" Target="../media/image10.webp"/><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2E1DFC-8F4A-6941-A280-A0C6B7D61A33}"/>
              </a:ext>
            </a:extLst>
          </p:cNvPr>
          <p:cNvPicPr>
            <a:picLocks noChangeAspect="1"/>
          </p:cNvPicPr>
          <p:nvPr/>
        </p:nvPicPr>
        <p:blipFill>
          <a:blip r:embed="rId3" cstate="print"/>
          <a:stretch>
            <a:fillRect/>
          </a:stretch>
        </p:blipFill>
        <p:spPr>
          <a:xfrm>
            <a:off x="413786" y="1595595"/>
            <a:ext cx="4466105" cy="1122054"/>
          </a:xfrm>
          <a:prstGeom prst="rect">
            <a:avLst/>
          </a:prstGeom>
        </p:spPr>
      </p:pic>
      <p:sp>
        <p:nvSpPr>
          <p:cNvPr id="72" name="TextBox 71">
            <a:extLst>
              <a:ext uri="{FF2B5EF4-FFF2-40B4-BE49-F238E27FC236}">
                <a16:creationId xmlns:a16="http://schemas.microsoft.com/office/drawing/2014/main" id="{9D5FC421-D452-403F-A269-BF3744BA5E3B}"/>
              </a:ext>
            </a:extLst>
          </p:cNvPr>
          <p:cNvSpPr txBox="1"/>
          <p:nvPr/>
        </p:nvSpPr>
        <p:spPr>
          <a:xfrm>
            <a:off x="669601" y="4187158"/>
            <a:ext cx="10882577" cy="1754326"/>
          </a:xfrm>
          <a:prstGeom prst="rect">
            <a:avLst/>
          </a:prstGeom>
          <a:solidFill>
            <a:schemeClr val="accent2">
              <a:lumMod val="40000"/>
              <a:lumOff val="60000"/>
            </a:schemeClr>
          </a:solidFill>
        </p:spPr>
        <p:txBody>
          <a:bodyPr wrap="square" rtlCol="0" anchor="ctr">
            <a:spAutoFit/>
          </a:bodyPr>
          <a:lstStyle/>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Class: </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MSc</a:t>
            </a: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Subject : </a:t>
            </a:r>
            <a:r>
              <a:rPr lang="en-US" dirty="0">
                <a:latin typeface="Roboto Light"/>
              </a:rPr>
              <a:t>Application of IT- Basics and Advance Excel</a:t>
            </a:r>
            <a:r>
              <a:rPr lang="en-GB" dirty="0">
                <a:solidFill>
                  <a:schemeClr val="tx1">
                    <a:lumMod val="85000"/>
                    <a:lumOff val="15000"/>
                  </a:schemeClr>
                </a:solidFill>
                <a:latin typeface="Roboto Light"/>
                <a:ea typeface="Roboto Light" panose="02000000000000000000" pitchFamily="2" charset="0"/>
                <a:cs typeface="Microsoft Sans Serif" panose="020B0604020202020204" pitchFamily="34" charset="0"/>
              </a:rPr>
              <a:t> </a:t>
            </a: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Unit 2 Chapter 1</a:t>
            </a: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Name: Overview of VBA &amp; Macros</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p:txBody>
      </p:sp>
      <p:sp>
        <p:nvSpPr>
          <p:cNvPr id="5" name="TextBox 4">
            <a:extLst>
              <a:ext uri="{FF2B5EF4-FFF2-40B4-BE49-F238E27FC236}">
                <a16:creationId xmlns:a16="http://schemas.microsoft.com/office/drawing/2014/main" id="{24977403-38A5-422B-B924-39FCC8296375}"/>
              </a:ext>
            </a:extLst>
          </p:cNvPr>
          <p:cNvSpPr txBox="1"/>
          <p:nvPr/>
        </p:nvSpPr>
        <p:spPr>
          <a:xfrm>
            <a:off x="669601" y="3599717"/>
            <a:ext cx="10882577" cy="400110"/>
          </a:xfrm>
          <a:prstGeom prst="rect">
            <a:avLst/>
          </a:prstGeom>
          <a:solidFill>
            <a:schemeClr val="bg1">
              <a:lumMod val="95000"/>
            </a:schemeClr>
          </a:solidFill>
        </p:spPr>
        <p:txBody>
          <a:bodyPr wrap="square" rtlCol="0">
            <a:spAutoFit/>
          </a:bodyPr>
          <a:lstStyle/>
          <a:p>
            <a:r>
              <a:rPr lang="en-GB" sz="2000" b="1" u="sng" dirty="0">
                <a:latin typeface="Roboto Light" panose="02000000000000000000" pitchFamily="2" charset="0"/>
                <a:ea typeface="Roboto Light" panose="02000000000000000000" pitchFamily="2" charset="0"/>
                <a:cs typeface="Segoe UI" pitchFamily="34" charset="0"/>
              </a:rPr>
              <a:t>Mr. </a:t>
            </a:r>
            <a:r>
              <a:rPr lang="en-GB" sz="2000" b="1" u="sng" dirty="0" err="1">
                <a:latin typeface="Roboto Light" panose="02000000000000000000" pitchFamily="2" charset="0"/>
                <a:ea typeface="Roboto Light" panose="02000000000000000000" pitchFamily="2" charset="0"/>
                <a:cs typeface="Segoe UI" pitchFamily="34" charset="0"/>
              </a:rPr>
              <a:t>Prakhar</a:t>
            </a:r>
            <a:r>
              <a:rPr lang="en-GB" sz="2000" b="1" u="sng" dirty="0">
                <a:latin typeface="Roboto Light" panose="02000000000000000000" pitchFamily="2" charset="0"/>
                <a:ea typeface="Roboto Light" panose="02000000000000000000" pitchFamily="2" charset="0"/>
                <a:cs typeface="Segoe UI" pitchFamily="34" charset="0"/>
              </a:rPr>
              <a:t> </a:t>
            </a:r>
            <a:r>
              <a:rPr lang="en-GB" sz="2000" b="1" u="sng" dirty="0" err="1">
                <a:latin typeface="Roboto Light" panose="02000000000000000000" pitchFamily="2" charset="0"/>
                <a:ea typeface="Roboto Light" panose="02000000000000000000" pitchFamily="2" charset="0"/>
                <a:cs typeface="Segoe UI" pitchFamily="34" charset="0"/>
              </a:rPr>
              <a:t>Mody</a:t>
            </a:r>
            <a:endParaRPr lang="en-GB" sz="2000" b="1" u="sng" dirty="0">
              <a:latin typeface="Roboto Light" panose="02000000000000000000" pitchFamily="2" charset="0"/>
              <a:ea typeface="Roboto Light" panose="02000000000000000000" pitchFamily="2" charset="0"/>
              <a:cs typeface="Segoe UI" pitchFamily="34" charset="0"/>
            </a:endParaRPr>
          </a:p>
        </p:txBody>
      </p:sp>
      <p:sp>
        <p:nvSpPr>
          <p:cNvPr id="2" name="Slide Number Placeholder 1">
            <a:extLst>
              <a:ext uri="{FF2B5EF4-FFF2-40B4-BE49-F238E27FC236}">
                <a16:creationId xmlns:a16="http://schemas.microsoft.com/office/drawing/2014/main" id="{43DDDECA-A8FB-4C54-B840-3AD65E2A4C2D}"/>
              </a:ext>
            </a:extLst>
          </p:cNvPr>
          <p:cNvSpPr>
            <a:spLocks noGrp="1"/>
          </p:cNvSpPr>
          <p:nvPr>
            <p:ph type="sldNum" sz="quarter" idx="4294967295"/>
          </p:nvPr>
        </p:nvSpPr>
        <p:spPr>
          <a:xfrm>
            <a:off x="8610600" y="6356350"/>
            <a:ext cx="2743200" cy="365125"/>
          </a:xfrm>
          <a:prstGeom prst="rect">
            <a:avLst/>
          </a:prstGeom>
        </p:spPr>
        <p:txBody>
          <a:bodyPr/>
          <a:lstStyle/>
          <a:p>
            <a:fld id="{47894467-E227-B849-BB10-8705222BB906}" type="slidenum">
              <a:rPr lang="en-US" smtClean="0"/>
              <a:pPr/>
              <a:t>1</a:t>
            </a:fld>
            <a:endParaRPr lang="en-US"/>
          </a:p>
        </p:txBody>
      </p:sp>
    </p:spTree>
    <p:extLst>
      <p:ext uri="{BB962C8B-B14F-4D97-AF65-F5344CB8AC3E}">
        <p14:creationId xmlns:p14="http://schemas.microsoft.com/office/powerpoint/2010/main" val="2065762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Recording a Macro</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838200" y="1634893"/>
            <a:ext cx="10267334" cy="5314275"/>
          </a:xfrm>
          <a:prstGeom prst="rect">
            <a:avLst/>
          </a:prstGeom>
          <a:noFill/>
        </p:spPr>
        <p:txBody>
          <a:bodyPr wrap="square" rtlCol="0">
            <a:spAutoFit/>
          </a:bodyPr>
          <a:lstStyle/>
          <a:p>
            <a:pPr marL="12700">
              <a:lnSpc>
                <a:spcPct val="100000"/>
              </a:lnSpc>
              <a:spcBef>
                <a:spcPts val="1620"/>
              </a:spcBef>
            </a:pPr>
            <a:r>
              <a:rPr lang="en-IN" sz="2200" i="1" spc="10" dirty="0">
                <a:latin typeface="Segoe UI" panose="020B0502040204020203" pitchFamily="34" charset="0"/>
                <a:cs typeface="Segoe UI" panose="020B0502040204020203" pitchFamily="34" charset="0"/>
              </a:rPr>
              <a:t>Once you have started recording a macro you can start carrying out your task and every single action will be recorded. For example:</a:t>
            </a:r>
          </a:p>
          <a:p>
            <a:pPr marL="355600" indent="-342900">
              <a:lnSpc>
                <a:spcPct val="100000"/>
              </a:lnSpc>
              <a:spcBef>
                <a:spcPts val="1620"/>
              </a:spcBef>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Type your name in the active cell</a:t>
            </a:r>
          </a:p>
          <a:p>
            <a:pPr marL="355600" indent="-342900">
              <a:lnSpc>
                <a:spcPct val="100000"/>
              </a:lnSpc>
              <a:spcBef>
                <a:spcPts val="1620"/>
              </a:spcBef>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Move the cell pointer to the cell below and enter this formula: =NOW()</a:t>
            </a:r>
          </a:p>
          <a:p>
            <a:pPr marL="355600" indent="-342900">
              <a:lnSpc>
                <a:spcPct val="100000"/>
              </a:lnSpc>
              <a:spcBef>
                <a:spcPts val="1620"/>
              </a:spcBef>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Select the formula cell, and press </a:t>
            </a:r>
            <a:r>
              <a:rPr lang="en-US" sz="2200" i="1" spc="10" dirty="0" err="1">
                <a:latin typeface="Segoe UI" panose="020B0502040204020203" pitchFamily="34" charset="0"/>
                <a:cs typeface="Segoe UI" panose="020B0502040204020203" pitchFamily="34" charset="0"/>
              </a:rPr>
              <a:t>Ctrl+C</a:t>
            </a:r>
            <a:r>
              <a:rPr lang="en-US" sz="2200" i="1" spc="10" dirty="0">
                <a:latin typeface="Segoe UI" panose="020B0502040204020203" pitchFamily="34" charset="0"/>
                <a:cs typeface="Segoe UI" panose="020B0502040204020203" pitchFamily="34" charset="0"/>
              </a:rPr>
              <a:t> to copy that cell to the Clipboard.</a:t>
            </a:r>
          </a:p>
          <a:p>
            <a:pPr marL="355600" indent="-342900">
              <a:lnSpc>
                <a:spcPct val="100000"/>
              </a:lnSpc>
              <a:spcBef>
                <a:spcPts val="1620"/>
              </a:spcBef>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Choose Home ➪Clipboard ➪Paste ➪Values (V).</a:t>
            </a:r>
          </a:p>
          <a:p>
            <a:pPr marL="355600" indent="-342900">
              <a:lnSpc>
                <a:spcPct val="100000"/>
              </a:lnSpc>
              <a:spcBef>
                <a:spcPts val="1620"/>
              </a:spcBef>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With the date cell selected, press </a:t>
            </a:r>
            <a:r>
              <a:rPr lang="en-US" sz="2200" i="1" spc="10" dirty="0" err="1">
                <a:latin typeface="Segoe UI" panose="020B0502040204020203" pitchFamily="34" charset="0"/>
                <a:cs typeface="Segoe UI" panose="020B0502040204020203" pitchFamily="34" charset="0"/>
              </a:rPr>
              <a:t>Shift+up</a:t>
            </a:r>
            <a:r>
              <a:rPr lang="en-US" sz="2200" i="1" spc="10" dirty="0">
                <a:latin typeface="Segoe UI" panose="020B0502040204020203" pitchFamily="34" charset="0"/>
                <a:cs typeface="Segoe UI" panose="020B0502040204020203" pitchFamily="34" charset="0"/>
              </a:rPr>
              <a:t> arrow to select that cell and the one above it (which contains your name).</a:t>
            </a:r>
          </a:p>
          <a:p>
            <a:pPr marL="355600" indent="-342900">
              <a:lnSpc>
                <a:spcPct val="100000"/>
              </a:lnSpc>
              <a:spcBef>
                <a:spcPts val="1620"/>
              </a:spcBef>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Use the controls in the Home ➪Font group to change the formatting to Bold and make the font size 16 point.</a:t>
            </a:r>
          </a:p>
          <a:p>
            <a:pPr marL="355600" indent="-342900">
              <a:lnSpc>
                <a:spcPct val="100000"/>
              </a:lnSpc>
              <a:spcBef>
                <a:spcPts val="1620"/>
              </a:spcBef>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Choose Developer ➪Code ➪Stop Recording</a:t>
            </a:r>
          </a:p>
        </p:txBody>
      </p:sp>
    </p:spTree>
    <p:extLst>
      <p:ext uri="{BB962C8B-B14F-4D97-AF65-F5344CB8AC3E}">
        <p14:creationId xmlns:p14="http://schemas.microsoft.com/office/powerpoint/2010/main" val="2916225026"/>
      </p:ext>
    </p:extLst>
  </p:cSld>
  <p:clrMapOvr>
    <a:masterClrMapping/>
  </p:clrMapOvr>
  <p:transition spd="slow">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Running a Macro</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pic>
        <p:nvPicPr>
          <p:cNvPr id="3074" name="Picture 2" descr="Record a Macro in Excel - run the EnterText macro in Excel"/>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7409938" y="1796338"/>
            <a:ext cx="4070350" cy="3471863"/>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835251" y="1682973"/>
            <a:ext cx="6701175" cy="5180905"/>
          </a:xfrm>
          <a:prstGeom prst="rect">
            <a:avLst/>
          </a:prstGeom>
          <a:noFill/>
        </p:spPr>
        <p:txBody>
          <a:bodyPr wrap="square" rtlCol="0">
            <a:spAutoFit/>
          </a:bodyPr>
          <a:lstStyle/>
          <a:p>
            <a:pPr marL="12700">
              <a:lnSpc>
                <a:spcPct val="100000"/>
              </a:lnSpc>
              <a:spcBef>
                <a:spcPts val="1620"/>
              </a:spcBef>
            </a:pPr>
            <a:r>
              <a:rPr lang="en-IN" sz="2200" i="1" dirty="0">
                <a:latin typeface="Segoe UI" panose="020B0502040204020203" pitchFamily="34" charset="0"/>
                <a:cs typeface="Segoe UI" panose="020B0502040204020203" pitchFamily="34" charset="0"/>
              </a:rPr>
              <a:t>There are multiple ways to run a macro:</a:t>
            </a:r>
          </a:p>
          <a:p>
            <a:pPr marL="355600" indent="-342900">
              <a:lnSpc>
                <a:spcPct val="100000"/>
              </a:lnSpc>
              <a:spcBef>
                <a:spcPts val="16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To run your macro, move to an empty cell and press </a:t>
            </a:r>
            <a:r>
              <a:rPr lang="en-US" sz="2200" i="1" dirty="0" err="1">
                <a:latin typeface="Segoe UI" panose="020B0502040204020203" pitchFamily="34" charset="0"/>
                <a:cs typeface="Segoe UI" panose="020B0502040204020203" pitchFamily="34" charset="0"/>
              </a:rPr>
              <a:t>Ctrl+Shift+N</a:t>
            </a:r>
            <a:r>
              <a:rPr lang="en-US" sz="2200" i="1" dirty="0">
                <a:latin typeface="Segoe UI" panose="020B0502040204020203" pitchFamily="34" charset="0"/>
                <a:cs typeface="Segoe UI" panose="020B0502040204020203" pitchFamily="34" charset="0"/>
              </a:rPr>
              <a:t> (or whatever shortcut you assigned)</a:t>
            </a:r>
          </a:p>
          <a:p>
            <a:pPr marL="12700" algn="ctr">
              <a:lnSpc>
                <a:spcPct val="100000"/>
              </a:lnSpc>
              <a:spcBef>
                <a:spcPts val="1620"/>
              </a:spcBef>
            </a:pPr>
            <a:r>
              <a:rPr lang="en-US" sz="2200" i="1" dirty="0">
                <a:latin typeface="Segoe UI" panose="020B0502040204020203" pitchFamily="34" charset="0"/>
                <a:cs typeface="Segoe UI" panose="020B0502040204020203" pitchFamily="34" charset="0"/>
              </a:rPr>
              <a:t>OR</a:t>
            </a:r>
          </a:p>
          <a:p>
            <a:pPr marL="355600" indent="-342900">
              <a:lnSpc>
                <a:spcPct val="100000"/>
              </a:lnSpc>
              <a:spcBef>
                <a:spcPts val="16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Choose </a:t>
            </a:r>
            <a:r>
              <a:rPr lang="en-US" sz="2200" i="1" dirty="0" err="1">
                <a:latin typeface="Segoe UI" panose="020B0502040204020203" pitchFamily="34" charset="0"/>
                <a:cs typeface="Segoe UI" panose="020B0502040204020203" pitchFamily="34" charset="0"/>
              </a:rPr>
              <a:t>Developer➪Code➪Macros</a:t>
            </a:r>
            <a:r>
              <a:rPr lang="en-US" sz="2200" i="1" dirty="0">
                <a:latin typeface="Segoe UI" panose="020B0502040204020203" pitchFamily="34" charset="0"/>
                <a:cs typeface="Segoe UI" panose="020B0502040204020203" pitchFamily="34" charset="0"/>
              </a:rPr>
              <a:t> (or press Alt+F8) to display the Macros dialog box. </a:t>
            </a:r>
          </a:p>
          <a:p>
            <a:pPr marL="355600" indent="-342900">
              <a:lnSpc>
                <a:spcPct val="100000"/>
              </a:lnSpc>
              <a:spcBef>
                <a:spcPts val="16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Select the macro from the list (in this case, </a:t>
            </a:r>
            <a:r>
              <a:rPr lang="en-US" sz="2200" i="1" dirty="0" err="1">
                <a:latin typeface="Segoe UI" panose="020B0502040204020203" pitchFamily="34" charset="0"/>
                <a:cs typeface="Segoe UI" panose="020B0502040204020203" pitchFamily="34" charset="0"/>
              </a:rPr>
              <a:t>NameAndTime</a:t>
            </a:r>
            <a:r>
              <a:rPr lang="en-US" sz="2200" i="1" dirty="0">
                <a:latin typeface="Segoe UI" panose="020B0502040204020203" pitchFamily="34" charset="0"/>
                <a:cs typeface="Segoe UI" panose="020B0502040204020203" pitchFamily="34" charset="0"/>
              </a:rPr>
              <a:t>), and click Run.</a:t>
            </a:r>
          </a:p>
          <a:p>
            <a:pPr marL="12700">
              <a:lnSpc>
                <a:spcPct val="100000"/>
              </a:lnSpc>
              <a:spcBef>
                <a:spcPts val="1620"/>
              </a:spcBef>
            </a:pPr>
            <a:r>
              <a:rPr lang="en-US" sz="2200" i="1" dirty="0">
                <a:latin typeface="Segoe UI" panose="020B0502040204020203" pitchFamily="34" charset="0"/>
                <a:cs typeface="Segoe UI" panose="020B0502040204020203" pitchFamily="34" charset="0"/>
              </a:rPr>
              <a:t>(Ensure that you have cleared what you have typed in the workbook to determine whether the macro is working correctly.)</a:t>
            </a:r>
          </a:p>
        </p:txBody>
      </p:sp>
    </p:spTree>
    <p:extLst>
      <p:ext uri="{BB962C8B-B14F-4D97-AF65-F5344CB8AC3E}">
        <p14:creationId xmlns:p14="http://schemas.microsoft.com/office/powerpoint/2010/main" val="4198564217"/>
      </p:ext>
    </p:extLst>
  </p:cSld>
  <p:clrMapOvr>
    <a:masterClrMapping/>
  </p:clrMapOvr>
  <p:transition spd="slow">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Running Macros Through Button</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pic>
        <p:nvPicPr>
          <p:cNvPr id="9" name="Content Placeholder 8"/>
          <p:cNvPicPr>
            <a:picLocks noGrp="1" noChangeAspect="1"/>
          </p:cNvPicPr>
          <p:nvPr>
            <p:ph sz="half" idx="4294967295"/>
          </p:nvPr>
        </p:nvPicPr>
        <p:blipFill rotWithShape="1">
          <a:blip r:embed="rId2">
            <a:extLst>
              <a:ext uri="{28A0092B-C50C-407E-A947-70E740481C1C}">
                <a14:useLocalDpi xmlns:a14="http://schemas.microsoft.com/office/drawing/2010/main" val="0"/>
              </a:ext>
            </a:extLst>
          </a:blip>
          <a:srcRect l="58529" t="12173"/>
          <a:stretch/>
        </p:blipFill>
        <p:spPr>
          <a:xfrm>
            <a:off x="7262352" y="1946787"/>
            <a:ext cx="3480618" cy="1397036"/>
          </a:xfrm>
        </p:spPr>
      </p:pic>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6" name="TextBox 5">
            <a:extLst>
              <a:ext uri="{FF2B5EF4-FFF2-40B4-BE49-F238E27FC236}">
                <a16:creationId xmlns:a16="http://schemas.microsoft.com/office/drawing/2014/main" id="{B458668D-3624-406F-BDEF-DBCE5E67B455}"/>
              </a:ext>
            </a:extLst>
          </p:cNvPr>
          <p:cNvSpPr txBox="1"/>
          <p:nvPr/>
        </p:nvSpPr>
        <p:spPr>
          <a:xfrm>
            <a:off x="838201" y="1753148"/>
            <a:ext cx="5813322" cy="3077766"/>
          </a:xfrm>
          <a:prstGeom prst="rect">
            <a:avLst/>
          </a:prstGeom>
          <a:noFill/>
        </p:spPr>
        <p:txBody>
          <a:bodyPr wrap="square" rtlCol="0">
            <a:spAutoFit/>
          </a:bodyPr>
          <a:lstStyle/>
          <a:p>
            <a:pPr marL="12700">
              <a:lnSpc>
                <a:spcPct val="100000"/>
              </a:lnSpc>
              <a:spcBef>
                <a:spcPts val="1620"/>
              </a:spcBef>
            </a:pPr>
            <a:r>
              <a:rPr lang="en-IN" sz="2200" i="1" spc="-85" dirty="0">
                <a:latin typeface="Segoe UI" panose="020B0502040204020203" pitchFamily="34" charset="0"/>
                <a:cs typeface="Segoe UI" panose="020B0502040204020203" pitchFamily="34" charset="0"/>
              </a:rPr>
              <a:t>Another method to run a macro is by assigning a button to it.</a:t>
            </a:r>
            <a:endParaRPr lang="en-IN" sz="2200" i="1" dirty="0">
              <a:latin typeface="Segoe UI" panose="020B0502040204020203" pitchFamily="34" charset="0"/>
              <a:cs typeface="Segoe UI" panose="020B0502040204020203" pitchFamily="34" charset="0"/>
            </a:endParaRPr>
          </a:p>
          <a:p>
            <a:pPr marL="469900" indent="-457200">
              <a:lnSpc>
                <a:spcPct val="100000"/>
              </a:lnSpc>
              <a:spcBef>
                <a:spcPts val="1620"/>
              </a:spcBef>
              <a:buFont typeface="+mj-lt"/>
              <a:buAutoNum type="arabicPeriod"/>
            </a:pPr>
            <a:r>
              <a:rPr lang="en-US" sz="2200" i="1" spc="-85" dirty="0">
                <a:latin typeface="Segoe UI" panose="020B0502040204020203" pitchFamily="34" charset="0"/>
                <a:cs typeface="Segoe UI" panose="020B0502040204020203" pitchFamily="34" charset="0"/>
              </a:rPr>
              <a:t>Click on the Developer tab</a:t>
            </a:r>
          </a:p>
          <a:p>
            <a:pPr marL="469900" indent="-457200">
              <a:lnSpc>
                <a:spcPct val="100000"/>
              </a:lnSpc>
              <a:spcBef>
                <a:spcPts val="1620"/>
              </a:spcBef>
              <a:buFont typeface="+mj-lt"/>
              <a:buAutoNum type="arabicPeriod"/>
            </a:pPr>
            <a:r>
              <a:rPr lang="en-US" sz="2200" i="1" spc="-85" dirty="0">
                <a:latin typeface="Segoe UI" panose="020B0502040204020203" pitchFamily="34" charset="0"/>
                <a:cs typeface="Segoe UI" panose="020B0502040204020203" pitchFamily="34" charset="0"/>
              </a:rPr>
              <a:t>In the Control group, click on Insert.</a:t>
            </a:r>
          </a:p>
          <a:p>
            <a:pPr marL="469900" indent="-457200">
              <a:lnSpc>
                <a:spcPct val="100000"/>
              </a:lnSpc>
              <a:spcBef>
                <a:spcPts val="1620"/>
              </a:spcBef>
              <a:buFont typeface="+mj-lt"/>
              <a:buAutoNum type="arabicPeriod"/>
            </a:pPr>
            <a:r>
              <a:rPr lang="en-US" sz="2200" i="1" spc="-85" dirty="0">
                <a:latin typeface="Segoe UI" panose="020B0502040204020203" pitchFamily="34" charset="0"/>
                <a:cs typeface="Segoe UI" panose="020B0502040204020203" pitchFamily="34" charset="0"/>
              </a:rPr>
              <a:t>In the options that appear, in the Form Controls options, click on the Button (Form Control) option.</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8659" y="3507682"/>
            <a:ext cx="2362200" cy="2819400"/>
          </a:xfrm>
          <a:prstGeom prst="rect">
            <a:avLst/>
          </a:prstGeom>
        </p:spPr>
      </p:pic>
    </p:spTree>
    <p:extLst>
      <p:ext uri="{BB962C8B-B14F-4D97-AF65-F5344CB8AC3E}">
        <p14:creationId xmlns:p14="http://schemas.microsoft.com/office/powerpoint/2010/main" val="3074392958"/>
      </p:ext>
    </p:extLst>
  </p:cSld>
  <p:clrMapOvr>
    <a:masterClrMapping/>
  </p:clrMapOvr>
  <p:transition spd="slow">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Running Macros Through Button</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838200" y="1422213"/>
            <a:ext cx="7125929" cy="4754750"/>
          </a:xfrm>
        </p:spPr>
        <p:txBody>
          <a:bodyPr>
            <a:normAutofit lnSpcReduction="10000"/>
          </a:bodyPr>
          <a:lstStyle/>
          <a:p>
            <a:pPr marL="469900" indent="-457200">
              <a:lnSpc>
                <a:spcPct val="100000"/>
              </a:lnSpc>
              <a:spcBef>
                <a:spcPts val="1620"/>
              </a:spcBef>
              <a:buFont typeface="+mj-lt"/>
              <a:buAutoNum type="arabicPeriod" startAt="4"/>
            </a:pPr>
            <a:r>
              <a:rPr lang="en-US" sz="2200" i="1" spc="-85" dirty="0">
                <a:solidFill>
                  <a:schemeClr val="tx1"/>
                </a:solidFill>
                <a:latin typeface="Segoe UI" panose="020B0502040204020203" pitchFamily="34" charset="0"/>
                <a:cs typeface="Segoe UI" panose="020B0502040204020203" pitchFamily="34" charset="0"/>
              </a:rPr>
              <a:t>Click anywhere on the worksheet. This will insert the button wherever you click and automatically open the ‘Assign Macro’ dialog box.</a:t>
            </a:r>
          </a:p>
          <a:p>
            <a:pPr marL="469900" indent="-457200">
              <a:lnSpc>
                <a:spcPct val="100000"/>
              </a:lnSpc>
              <a:spcBef>
                <a:spcPts val="1620"/>
              </a:spcBef>
              <a:buFont typeface="+mj-lt"/>
              <a:buAutoNum type="arabicPeriod" startAt="4"/>
            </a:pPr>
            <a:r>
              <a:rPr lang="en-US" sz="2200" i="1" spc="-85" dirty="0">
                <a:solidFill>
                  <a:schemeClr val="tx1"/>
                </a:solidFill>
                <a:latin typeface="Segoe UI" panose="020B0502040204020203" pitchFamily="34" charset="0"/>
                <a:cs typeface="Segoe UI" panose="020B0502040204020203" pitchFamily="34" charset="0"/>
              </a:rPr>
              <a:t>In the Assign Macro dialog box, you will see a list of all the macros that you have in the workbook</a:t>
            </a:r>
          </a:p>
          <a:p>
            <a:pPr marL="469900" indent="-457200">
              <a:lnSpc>
                <a:spcPct val="100000"/>
              </a:lnSpc>
              <a:spcBef>
                <a:spcPts val="1620"/>
              </a:spcBef>
              <a:buFont typeface="+mj-lt"/>
              <a:buAutoNum type="arabicPeriod" startAt="4"/>
            </a:pPr>
            <a:r>
              <a:rPr lang="en-US" sz="2200" i="1" spc="-85" dirty="0">
                <a:solidFill>
                  <a:schemeClr val="tx1"/>
                </a:solidFill>
                <a:latin typeface="Segoe UI" panose="020B0502040204020203" pitchFamily="34" charset="0"/>
                <a:cs typeface="Segoe UI" panose="020B0502040204020203" pitchFamily="34" charset="0"/>
              </a:rPr>
              <a:t>Click the Macro name that you want to assign to this button. In this example, I will click on the macro named ‘</a:t>
            </a:r>
            <a:r>
              <a:rPr lang="en-US" sz="2200" i="1" spc="-85" dirty="0" err="1">
                <a:solidFill>
                  <a:schemeClr val="tx1"/>
                </a:solidFill>
                <a:latin typeface="Segoe UI" panose="020B0502040204020203" pitchFamily="34" charset="0"/>
                <a:cs typeface="Segoe UI" panose="020B0502040204020203" pitchFamily="34" charset="0"/>
              </a:rPr>
              <a:t>EnterText</a:t>
            </a:r>
            <a:r>
              <a:rPr lang="en-US" sz="2200" i="1" spc="-85" dirty="0">
                <a:solidFill>
                  <a:schemeClr val="tx1"/>
                </a:solidFill>
                <a:latin typeface="Segoe UI" panose="020B0502040204020203" pitchFamily="34" charset="0"/>
                <a:cs typeface="Segoe UI" panose="020B0502040204020203" pitchFamily="34" charset="0"/>
              </a:rPr>
              <a:t>’</a:t>
            </a:r>
          </a:p>
          <a:p>
            <a:pPr marL="469900" indent="-457200">
              <a:lnSpc>
                <a:spcPct val="100000"/>
              </a:lnSpc>
              <a:spcBef>
                <a:spcPts val="1620"/>
              </a:spcBef>
              <a:buFont typeface="+mj-lt"/>
              <a:buAutoNum type="arabicPeriod" startAt="4"/>
            </a:pPr>
            <a:r>
              <a:rPr lang="en-IN" sz="2200" i="1" spc="-85" dirty="0">
                <a:solidFill>
                  <a:schemeClr val="tx1"/>
                </a:solidFill>
                <a:latin typeface="Segoe UI" panose="020B0502040204020203" pitchFamily="34" charset="0"/>
                <a:cs typeface="Segoe UI" panose="020B0502040204020203" pitchFamily="34" charset="0"/>
              </a:rPr>
              <a:t>Click on OK</a:t>
            </a:r>
          </a:p>
          <a:p>
            <a:pPr marL="12700">
              <a:lnSpc>
                <a:spcPct val="100000"/>
              </a:lnSpc>
              <a:spcBef>
                <a:spcPts val="1620"/>
              </a:spcBef>
            </a:pPr>
            <a:r>
              <a:rPr lang="en-IN" sz="2200" i="1" spc="-85" dirty="0">
                <a:solidFill>
                  <a:schemeClr val="tx1"/>
                </a:solidFill>
                <a:latin typeface="Segoe UI" panose="020B0502040204020203" pitchFamily="34" charset="0"/>
                <a:cs typeface="Segoe UI" panose="020B0502040204020203" pitchFamily="34" charset="0"/>
              </a:rPr>
              <a:t>Whenever you will press the button it will run that respective macro.</a:t>
            </a:r>
          </a:p>
          <a:p>
            <a:pPr marL="12700">
              <a:lnSpc>
                <a:spcPct val="100000"/>
              </a:lnSpc>
              <a:spcBef>
                <a:spcPts val="100"/>
              </a:spcBef>
            </a:pPr>
            <a:endParaRPr lang="en-IN" sz="2200" dirty="0">
              <a:solidFill>
                <a:schemeClr val="tx1"/>
              </a:solidFill>
              <a:latin typeface="Segoe UI"/>
              <a:cs typeface="Segoe UI"/>
            </a:endParaRPr>
          </a:p>
        </p:txBody>
      </p:sp>
      <p:pic>
        <p:nvPicPr>
          <p:cNvPr id="9" name="Content Placeholder 8"/>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7815877" y="2008094"/>
            <a:ext cx="3686175" cy="3582987"/>
          </a:xfrm>
        </p:spPr>
      </p:pic>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Tree>
    <p:extLst>
      <p:ext uri="{BB962C8B-B14F-4D97-AF65-F5344CB8AC3E}">
        <p14:creationId xmlns:p14="http://schemas.microsoft.com/office/powerpoint/2010/main" val="2023296794"/>
      </p:ext>
    </p:extLst>
  </p:cSld>
  <p:clrMapOvr>
    <a:masterClrMapping/>
  </p:clrMapOvr>
  <p:transition spd="slow">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Absolute Vs Relative Reference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6" name="TextBox 5">
            <a:extLst>
              <a:ext uri="{FF2B5EF4-FFF2-40B4-BE49-F238E27FC236}">
                <a16:creationId xmlns:a16="http://schemas.microsoft.com/office/drawing/2014/main" id="{B458668D-3624-406F-BDEF-DBCE5E67B455}"/>
              </a:ext>
            </a:extLst>
          </p:cNvPr>
          <p:cNvSpPr txBox="1"/>
          <p:nvPr/>
        </p:nvSpPr>
        <p:spPr>
          <a:xfrm>
            <a:off x="705464" y="1590917"/>
            <a:ext cx="10483907" cy="5170646"/>
          </a:xfrm>
          <a:prstGeom prst="rect">
            <a:avLst/>
          </a:prstGeom>
          <a:noFill/>
        </p:spPr>
        <p:txBody>
          <a:bodyPr wrap="square" rtlCol="0">
            <a:spAutoFit/>
          </a:bodyPr>
          <a:lstStyle/>
          <a:p>
            <a:pPr marL="342900" indent="-342900">
              <a:lnSpc>
                <a:spcPct val="100000"/>
              </a:lnSpc>
              <a:spcBef>
                <a:spcPts val="10"/>
              </a:spcBef>
              <a:buFont typeface="Wingdings" panose="05000000000000000000" pitchFamily="2" charset="2"/>
              <a:buChar char="Ø"/>
            </a:pPr>
            <a:r>
              <a:rPr lang="en-IN" sz="2200" i="1" dirty="0">
                <a:latin typeface="Segoe UI" panose="020B0502040204020203" pitchFamily="34" charset="0"/>
                <a:cs typeface="Segoe UI" panose="020B0502040204020203" pitchFamily="34" charset="0"/>
              </a:rPr>
              <a:t>Just like absolute &amp; relative reference in excel there is the same conce</a:t>
            </a:r>
            <a:r>
              <a:rPr lang="en-IN" sz="2200" i="1" spc="-85" dirty="0">
                <a:latin typeface="Segoe UI" panose="020B0502040204020203" pitchFamily="34" charset="0"/>
                <a:cs typeface="Segoe UI" panose="020B0502040204020203" pitchFamily="34" charset="0"/>
              </a:rPr>
              <a:t>p</a:t>
            </a:r>
            <a:r>
              <a:rPr lang="en-IN" sz="2200" i="1" dirty="0">
                <a:latin typeface="Segoe UI" panose="020B0502040204020203" pitchFamily="34" charset="0"/>
                <a:cs typeface="Segoe UI" panose="020B0502040204020203" pitchFamily="34" charset="0"/>
              </a:rPr>
              <a:t>t in macros too.</a:t>
            </a:r>
          </a:p>
          <a:p>
            <a:pPr marL="342900" indent="-342900">
              <a:lnSpc>
                <a:spcPct val="100000"/>
              </a:lnSpc>
              <a:spcBef>
                <a:spcPts val="1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If you use an absolute reference option to record a macro, the VBA code would always refer to the same cells that you used.</a:t>
            </a:r>
          </a:p>
          <a:p>
            <a:pPr marL="342900" indent="-342900">
              <a:lnSpc>
                <a:spcPct val="100000"/>
              </a:lnSpc>
              <a:spcBef>
                <a:spcPts val="1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For example, if you select cell A2, enter the text Excel and press Enter, every time – no matter where you are in the worksheet and no matter which cell is selected, your code would first select cell A2, enter the text Excel, and then move to cell A3.</a:t>
            </a:r>
          </a:p>
          <a:p>
            <a:pPr marL="342900" indent="-342900">
              <a:lnSpc>
                <a:spcPct val="100000"/>
              </a:lnSpc>
              <a:spcBef>
                <a:spcPts val="1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If you use a relative reference option to record a macro, VBA wouldn’t hardcode the cell references. Rather, it would focus on the movement when compared with the active cell.</a:t>
            </a:r>
          </a:p>
          <a:p>
            <a:pPr marL="342900" indent="-342900">
              <a:lnSpc>
                <a:spcPct val="100000"/>
              </a:lnSpc>
              <a:spcBef>
                <a:spcPts val="1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For example, suppose you already have cell A1 selected, and you start recording the macro in the relative reference mode. Now you select cell A2, enter the text Excel, and hit the enter key. Now, when you run this macro, it will not go back to cell A2, instead, it will move relative to the active cell.</a:t>
            </a:r>
          </a:p>
          <a:p>
            <a:pPr marL="342900" indent="-342900">
              <a:lnSpc>
                <a:spcPct val="100000"/>
              </a:lnSpc>
              <a:spcBef>
                <a:spcPts val="10"/>
              </a:spcBef>
              <a:buFont typeface="Wingdings" panose="05000000000000000000" pitchFamily="2" charset="2"/>
              <a:buChar char="Ø"/>
            </a:pPr>
            <a:r>
              <a:rPr lang="en-IN" sz="2200" i="1" dirty="0">
                <a:latin typeface="Segoe UI" panose="020B0502040204020203" pitchFamily="34" charset="0"/>
                <a:cs typeface="Segoe UI" panose="020B0502040204020203" pitchFamily="34" charset="0"/>
              </a:rPr>
              <a:t>You can switch on relative reference: </a:t>
            </a:r>
            <a:r>
              <a:rPr lang="en-US" sz="2200" i="1" dirty="0" err="1">
                <a:latin typeface="Segoe UI" panose="020B0502040204020203" pitchFamily="34" charset="0"/>
                <a:cs typeface="Segoe UI" panose="020B0502040204020203" pitchFamily="34" charset="0"/>
              </a:rPr>
              <a:t>Developer➪Code➪Use</a:t>
            </a:r>
            <a:r>
              <a:rPr lang="en-US" sz="2200" i="1" dirty="0">
                <a:latin typeface="Segoe UI" panose="020B0502040204020203" pitchFamily="34" charset="0"/>
                <a:cs typeface="Segoe UI" panose="020B0502040204020203" pitchFamily="34" charset="0"/>
              </a:rPr>
              <a:t> Relative Reference.</a:t>
            </a:r>
            <a:endParaRPr lang="en-IN" sz="22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309256500"/>
      </p:ext>
    </p:extLst>
  </p:cSld>
  <p:clrMapOvr>
    <a:masterClrMapping/>
  </p:clrMapOvr>
  <p:transition spd="slow">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7" y="681039"/>
            <a:ext cx="10483907" cy="867542"/>
          </a:xfrm>
          <a:solidFill>
            <a:srgbClr val="FCD3C2"/>
          </a:solidFill>
        </p:spPr>
        <p:txBody>
          <a:bodyPr>
            <a:normAutofit fontScale="90000"/>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What Recording a Macro does in the Backend?</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id="{B458668D-3624-406F-BDEF-DBCE5E67B455}"/>
              </a:ext>
            </a:extLst>
          </p:cNvPr>
          <p:cNvSpPr txBox="1"/>
          <p:nvPr/>
        </p:nvSpPr>
        <p:spPr>
          <a:xfrm>
            <a:off x="838200" y="1753149"/>
            <a:ext cx="5990303" cy="4492127"/>
          </a:xfrm>
          <a:prstGeom prst="rect">
            <a:avLst/>
          </a:prstGeom>
          <a:noFill/>
        </p:spPr>
        <p:txBody>
          <a:bodyPr wrap="square" rtlCol="0">
            <a:spAutoFit/>
          </a:bodyPr>
          <a:lstStyle/>
          <a:p>
            <a:pPr marL="12700" marR="5080" algn="just">
              <a:lnSpc>
                <a:spcPct val="113100"/>
              </a:lnSpc>
            </a:pPr>
            <a:r>
              <a:rPr lang="en-US" sz="2300" i="1" dirty="0">
                <a:latin typeface="Segoe UI" panose="020B0502040204020203" pitchFamily="34" charset="0"/>
                <a:cs typeface="Segoe UI" panose="020B0502040204020203" pitchFamily="34" charset="0"/>
              </a:rPr>
              <a:t>Now let’s go to the Excel backend – the VB Editor – and see what recording a macro really does.</a:t>
            </a:r>
          </a:p>
          <a:p>
            <a:pPr marL="12700" marR="5080" algn="just">
              <a:lnSpc>
                <a:spcPct val="113100"/>
              </a:lnSpc>
            </a:pPr>
            <a:r>
              <a:rPr lang="en-US" sz="2300" i="1" dirty="0">
                <a:latin typeface="Segoe UI" panose="020B0502040204020203" pitchFamily="34" charset="0"/>
                <a:cs typeface="Segoe UI" panose="020B0502040204020203" pitchFamily="34" charset="0"/>
              </a:rPr>
              <a:t>Here are the steps to open the VB Editor in Excel:</a:t>
            </a:r>
          </a:p>
          <a:p>
            <a:pPr marL="469900" marR="5080" indent="-457200" algn="just">
              <a:lnSpc>
                <a:spcPct val="113100"/>
              </a:lnSpc>
              <a:buFont typeface="+mj-lt"/>
              <a:buAutoNum type="arabicPeriod"/>
            </a:pPr>
            <a:r>
              <a:rPr lang="en-US" sz="2300" i="1" dirty="0">
                <a:latin typeface="Segoe UI" panose="020B0502040204020203" pitchFamily="34" charset="0"/>
                <a:cs typeface="Segoe UI" panose="020B0502040204020203" pitchFamily="34" charset="0"/>
              </a:rPr>
              <a:t>Click the Developer tab.</a:t>
            </a:r>
          </a:p>
          <a:p>
            <a:pPr marL="469900" marR="5080" indent="-457200" algn="just">
              <a:lnSpc>
                <a:spcPct val="113100"/>
              </a:lnSpc>
              <a:buFont typeface="+mj-lt"/>
              <a:buAutoNum type="arabicPeriod"/>
            </a:pPr>
            <a:r>
              <a:rPr lang="en-US" sz="2300" i="1" dirty="0">
                <a:latin typeface="Segoe UI" panose="020B0502040204020203" pitchFamily="34" charset="0"/>
                <a:cs typeface="Segoe UI" panose="020B0502040204020203" pitchFamily="34" charset="0"/>
              </a:rPr>
              <a:t>In the Code group, click the Visual Basic button.</a:t>
            </a:r>
          </a:p>
          <a:p>
            <a:pPr marL="12700" marR="5080" algn="ctr">
              <a:lnSpc>
                <a:spcPct val="113100"/>
              </a:lnSpc>
            </a:pPr>
            <a:r>
              <a:rPr lang="en-US" sz="2300" i="1" dirty="0">
                <a:latin typeface="Segoe UI" panose="020B0502040204020203" pitchFamily="34" charset="0"/>
                <a:cs typeface="Segoe UI" panose="020B0502040204020203" pitchFamily="34" charset="0"/>
              </a:rPr>
              <a:t>OR</a:t>
            </a:r>
            <a:endParaRPr lang="en-IN" sz="2300" i="1" dirty="0">
              <a:latin typeface="Segoe UI" panose="020B0502040204020203" pitchFamily="34" charset="0"/>
              <a:cs typeface="Segoe UI" panose="020B0502040204020203" pitchFamily="34" charset="0"/>
            </a:endParaRPr>
          </a:p>
          <a:p>
            <a:pPr marL="12700" marR="5080">
              <a:lnSpc>
                <a:spcPct val="113100"/>
              </a:lnSpc>
            </a:pPr>
            <a:r>
              <a:rPr lang="en-IN" sz="2300" i="1" dirty="0">
                <a:latin typeface="Segoe UI" panose="020B0502040204020203" pitchFamily="34" charset="0"/>
                <a:cs typeface="Segoe UI" panose="020B0502040204020203" pitchFamily="34" charset="0"/>
              </a:rPr>
              <a:t>Use shortcut </a:t>
            </a:r>
            <a:r>
              <a:rPr lang="en-US" sz="2300" i="1" dirty="0">
                <a:latin typeface="Segoe UI" panose="020B0502040204020203" pitchFamily="34" charset="0"/>
                <a:cs typeface="Segoe UI" panose="020B0502040204020203" pitchFamily="34" charset="0"/>
              </a:rPr>
              <a:t> – ALT + F11 (hold the ALT key and press F11)</a:t>
            </a:r>
          </a:p>
        </p:txBody>
      </p:sp>
      <p:pic>
        <p:nvPicPr>
          <p:cNvPr id="5122" name="Picture 2" descr="Record a Macro in Excel - visual basic button in ribbon"/>
          <p:cNvPicPr>
            <a:picLocks noChangeAspect="1" noChangeArrowheads="1"/>
          </p:cNvPicPr>
          <p:nvPr/>
        </p:nvPicPr>
        <p:blipFill rotWithShape="1">
          <a:blip r:embed="rId2">
            <a:extLst>
              <a:ext uri="{28A0092B-C50C-407E-A947-70E740481C1C}">
                <a14:useLocalDpi xmlns:a14="http://schemas.microsoft.com/office/drawing/2010/main" val="0"/>
              </a:ext>
            </a:extLst>
          </a:blip>
          <a:srcRect r="55397"/>
          <a:stretch/>
        </p:blipFill>
        <p:spPr bwMode="auto">
          <a:xfrm>
            <a:off x="7462684" y="2448233"/>
            <a:ext cx="3859420" cy="2492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4567295"/>
      </p:ext>
    </p:extLst>
  </p:cSld>
  <p:clrMapOvr>
    <a:masterClrMapping/>
  </p:clrMapOvr>
  <p:transition spd="slow">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94850" y="714344"/>
            <a:ext cx="7826478"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VBA Sheet Parts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id="{B458668D-3624-406F-BDEF-DBCE5E67B455}"/>
              </a:ext>
            </a:extLst>
          </p:cNvPr>
          <p:cNvSpPr txBox="1"/>
          <p:nvPr/>
        </p:nvSpPr>
        <p:spPr>
          <a:xfrm>
            <a:off x="583791" y="1721823"/>
            <a:ext cx="10536494" cy="428451"/>
          </a:xfrm>
          <a:prstGeom prst="rect">
            <a:avLst/>
          </a:prstGeom>
          <a:noFill/>
        </p:spPr>
        <p:txBody>
          <a:bodyPr wrap="square" rtlCol="0">
            <a:spAutoFit/>
          </a:bodyPr>
          <a:lstStyle/>
          <a:p>
            <a:pPr marL="12700" marR="5080" algn="just">
              <a:lnSpc>
                <a:spcPct val="91100"/>
              </a:lnSpc>
              <a:spcBef>
                <a:spcPts val="1820"/>
              </a:spcBef>
            </a:pPr>
            <a:r>
              <a:rPr lang="en-IN" sz="2400" i="1" dirty="0">
                <a:latin typeface="Segoe UI" panose="020B0502040204020203" pitchFamily="34" charset="0"/>
                <a:cs typeface="Segoe UI" panose="020B0502040204020203" pitchFamily="34" charset="0"/>
              </a:rPr>
              <a:t> </a:t>
            </a:r>
          </a:p>
        </p:txBody>
      </p:sp>
      <p:pic>
        <p:nvPicPr>
          <p:cNvPr id="8" name="Picture 7" descr="Record a Macro in Excel - Vb Editor Anatomy"/>
          <p:cNvPicPr/>
          <p:nvPr/>
        </p:nvPicPr>
        <p:blipFill>
          <a:blip r:embed="rId2">
            <a:extLst>
              <a:ext uri="{28A0092B-C50C-407E-A947-70E740481C1C}">
                <a14:useLocalDpi xmlns:a14="http://schemas.microsoft.com/office/drawing/2010/main" val="0"/>
              </a:ext>
            </a:extLst>
          </a:blip>
          <a:srcRect/>
          <a:stretch>
            <a:fillRect/>
          </a:stretch>
        </p:blipFill>
        <p:spPr bwMode="auto">
          <a:xfrm>
            <a:off x="1285875" y="1721823"/>
            <a:ext cx="9421454" cy="4575737"/>
          </a:xfrm>
          <a:prstGeom prst="rect">
            <a:avLst/>
          </a:prstGeom>
          <a:noFill/>
          <a:ln>
            <a:noFill/>
          </a:ln>
        </p:spPr>
      </p:pic>
    </p:spTree>
    <p:extLst>
      <p:ext uri="{BB962C8B-B14F-4D97-AF65-F5344CB8AC3E}">
        <p14:creationId xmlns:p14="http://schemas.microsoft.com/office/powerpoint/2010/main" val="2639197159"/>
      </p:ext>
    </p:extLst>
  </p:cSld>
  <p:clrMapOvr>
    <a:masterClrMapping/>
  </p:clrMapOvr>
  <p:transition spd="slow">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7" y="681039"/>
            <a:ext cx="6064048"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VBA Sheet Parts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id="{B458668D-3624-406F-BDEF-DBCE5E67B455}"/>
              </a:ext>
            </a:extLst>
          </p:cNvPr>
          <p:cNvSpPr txBox="1"/>
          <p:nvPr/>
        </p:nvSpPr>
        <p:spPr>
          <a:xfrm>
            <a:off x="790137" y="1561420"/>
            <a:ext cx="10108921" cy="5027338"/>
          </a:xfrm>
          <a:prstGeom prst="rect">
            <a:avLst/>
          </a:prstGeom>
          <a:noFill/>
        </p:spPr>
        <p:txBody>
          <a:bodyPr wrap="square" rtlCol="0">
            <a:spAutoFit/>
          </a:bodyPr>
          <a:lstStyle/>
          <a:p>
            <a:pPr marL="355600" marR="5080" indent="-342900" algn="just">
              <a:lnSpc>
                <a:spcPct val="91100"/>
              </a:lnSpc>
              <a:spcBef>
                <a:spcPts val="1820"/>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Menu Bar: This is where you have all the options of VB Editor. Consider this as the ribbon of VBA. It contains commands that you can use while working with the VB Editor.</a:t>
            </a:r>
          </a:p>
          <a:p>
            <a:pPr marL="355600" marR="5080" indent="-342900" algn="just">
              <a:lnSpc>
                <a:spcPct val="91100"/>
              </a:lnSpc>
              <a:spcBef>
                <a:spcPts val="1820"/>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Toolbar – This is like the Quick Access Toolbar of the VB editor. It comes with some useful options, and you can add more options to it. Its benefit is that an option in the toolbar is just a click away.</a:t>
            </a:r>
          </a:p>
          <a:p>
            <a:pPr marL="355600" marR="5080" indent="-342900" algn="just">
              <a:lnSpc>
                <a:spcPct val="91100"/>
              </a:lnSpc>
              <a:spcBef>
                <a:spcPts val="1820"/>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Project Explorer Window – This is where Excel lists all the workbooks and all the objects in each workbook. For example, if we have a workbook with 3 worksheets, it would show up in the Project Explorer. There are some additional objects here such as modules, user forms, and class modules.</a:t>
            </a:r>
          </a:p>
          <a:p>
            <a:pPr marL="355600" marR="5080" indent="-342900" algn="just">
              <a:lnSpc>
                <a:spcPct val="91100"/>
              </a:lnSpc>
              <a:spcBef>
                <a:spcPts val="1820"/>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Code Window – This is where the VBA code is recorded or written. There is a code window for each object listed in the Project explorer – such as worksheets, workbooks, modules, etc. We will see later in this tutorial that the recorded macro goes into the code window of a module.</a:t>
            </a:r>
          </a:p>
          <a:p>
            <a:pPr marL="355600" marR="5080" indent="-342900" algn="just">
              <a:lnSpc>
                <a:spcPct val="91100"/>
              </a:lnSpc>
              <a:spcBef>
                <a:spcPts val="1820"/>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Properties Window – You can see the properties of each object in this window. To show this, click the view tab and select Properties Window.</a:t>
            </a:r>
          </a:p>
          <a:p>
            <a:pPr marL="355600" marR="5080" indent="-342900" algn="just">
              <a:lnSpc>
                <a:spcPct val="91100"/>
              </a:lnSpc>
              <a:spcBef>
                <a:spcPts val="1820"/>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Immediate Window –It’s useful when you want to test some statements or while debugging. You can make it appear by clicking the View tab and selecting the Immediate Window option.</a:t>
            </a:r>
            <a:endParaRPr lang="en-IN"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563680872"/>
      </p:ext>
    </p:extLst>
  </p:cSld>
  <p:clrMapOvr>
    <a:masterClrMapping/>
  </p:clrMapOvr>
  <p:transition spd="slow">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56748" y="681038"/>
            <a:ext cx="10946993"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What happened when we recorded a macro?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id="{B458668D-3624-406F-BDEF-DBCE5E67B455}"/>
              </a:ext>
            </a:extLst>
          </p:cNvPr>
          <p:cNvSpPr txBox="1"/>
          <p:nvPr/>
        </p:nvSpPr>
        <p:spPr>
          <a:xfrm>
            <a:off x="556747" y="1662082"/>
            <a:ext cx="10298065" cy="4838504"/>
          </a:xfrm>
          <a:prstGeom prst="rect">
            <a:avLst/>
          </a:prstGeom>
          <a:noFill/>
        </p:spPr>
        <p:txBody>
          <a:bodyPr wrap="square" rtlCol="0">
            <a:spAutoFit/>
          </a:bodyPr>
          <a:lstStyle/>
          <a:p>
            <a:pPr marL="12700" marR="5080" algn="just">
              <a:lnSpc>
                <a:spcPct val="91100"/>
              </a:lnSpc>
              <a:spcBef>
                <a:spcPts val="1820"/>
              </a:spcBef>
            </a:pPr>
            <a:r>
              <a:rPr lang="en-US" sz="2400" i="1" dirty="0">
                <a:latin typeface="Segoe UI" panose="020B0502040204020203" pitchFamily="34" charset="0"/>
                <a:cs typeface="Segoe UI" panose="020B0502040204020203" pitchFamily="34" charset="0"/>
              </a:rPr>
              <a:t>When we recorded the macro – </a:t>
            </a:r>
            <a:r>
              <a:rPr lang="en-US" sz="2400" i="1" dirty="0" err="1">
                <a:latin typeface="Segoe UI" panose="020B0502040204020203" pitchFamily="34" charset="0"/>
                <a:cs typeface="Segoe UI" panose="020B0502040204020203" pitchFamily="34" charset="0"/>
              </a:rPr>
              <a:t>EnterText</a:t>
            </a:r>
            <a:r>
              <a:rPr lang="en-US" sz="2400" i="1" dirty="0">
                <a:latin typeface="Segoe UI" panose="020B0502040204020203" pitchFamily="34" charset="0"/>
                <a:cs typeface="Segoe UI" panose="020B0502040204020203" pitchFamily="34" charset="0"/>
              </a:rPr>
              <a:t>, the following things happened in the VB Editor:</a:t>
            </a:r>
          </a:p>
          <a:p>
            <a:pPr marL="469900" marR="5080" indent="-457200" algn="just">
              <a:lnSpc>
                <a:spcPct val="91100"/>
              </a:lnSpc>
              <a:spcBef>
                <a:spcPts val="1820"/>
              </a:spcBef>
              <a:buFont typeface="+mj-lt"/>
              <a:buAutoNum type="arabicPeriod"/>
            </a:pPr>
            <a:r>
              <a:rPr lang="en-US" sz="2400" i="1" dirty="0">
                <a:latin typeface="Segoe UI" panose="020B0502040204020203" pitchFamily="34" charset="0"/>
                <a:cs typeface="Segoe UI" panose="020B0502040204020203" pitchFamily="34" charset="0"/>
              </a:rPr>
              <a:t>A new module was inserted.</a:t>
            </a:r>
          </a:p>
          <a:p>
            <a:pPr marL="469900" marR="5080" indent="-457200" algn="just">
              <a:lnSpc>
                <a:spcPct val="91100"/>
              </a:lnSpc>
              <a:spcBef>
                <a:spcPts val="1820"/>
              </a:spcBef>
              <a:buFont typeface="+mj-lt"/>
              <a:buAutoNum type="arabicPeriod"/>
            </a:pPr>
            <a:r>
              <a:rPr lang="en-US" sz="2400" i="1" dirty="0">
                <a:latin typeface="Segoe UI" panose="020B0502040204020203" pitchFamily="34" charset="0"/>
                <a:cs typeface="Segoe UI" panose="020B0502040204020203" pitchFamily="34" charset="0"/>
              </a:rPr>
              <a:t>A macro was recorded with the name that we specified – </a:t>
            </a:r>
            <a:r>
              <a:rPr lang="en-US" sz="2400" i="1" dirty="0" err="1">
                <a:latin typeface="Segoe UI" panose="020B0502040204020203" pitchFamily="34" charset="0"/>
                <a:cs typeface="Segoe UI" panose="020B0502040204020203" pitchFamily="34" charset="0"/>
              </a:rPr>
              <a:t>EnterText</a:t>
            </a:r>
            <a:endParaRPr lang="en-US" sz="2400" i="1" dirty="0">
              <a:latin typeface="Segoe UI" panose="020B0502040204020203" pitchFamily="34" charset="0"/>
              <a:cs typeface="Segoe UI" panose="020B0502040204020203" pitchFamily="34" charset="0"/>
            </a:endParaRPr>
          </a:p>
          <a:p>
            <a:pPr marL="469900" marR="5080" indent="-457200" algn="just">
              <a:lnSpc>
                <a:spcPct val="91100"/>
              </a:lnSpc>
              <a:spcBef>
                <a:spcPts val="1820"/>
              </a:spcBef>
              <a:buFont typeface="+mj-lt"/>
              <a:buAutoNum type="arabicPeriod"/>
            </a:pPr>
            <a:r>
              <a:rPr lang="en-US" sz="2400" i="1" dirty="0">
                <a:latin typeface="Segoe UI" panose="020B0502040204020203" pitchFamily="34" charset="0"/>
                <a:cs typeface="Segoe UI" panose="020B0502040204020203" pitchFamily="34" charset="0"/>
              </a:rPr>
              <a:t>The code was written in the code window of the module.</a:t>
            </a:r>
          </a:p>
          <a:p>
            <a:pPr marL="12700" marR="5080" algn="just">
              <a:lnSpc>
                <a:spcPct val="91100"/>
              </a:lnSpc>
              <a:spcBef>
                <a:spcPts val="1820"/>
              </a:spcBef>
            </a:pPr>
            <a:r>
              <a:rPr lang="en-US" sz="2400" i="1" dirty="0">
                <a:latin typeface="Segoe UI" panose="020B0502040204020203" pitchFamily="34" charset="0"/>
                <a:cs typeface="Segoe UI" panose="020B0502040204020203" pitchFamily="34" charset="0"/>
              </a:rPr>
              <a:t>So if you double-click on the module (Module 1 in this case), a code window as shown below  would appear.</a:t>
            </a:r>
          </a:p>
          <a:p>
            <a:pPr marL="355600" marR="5080" indent="-342900" algn="just">
              <a:lnSpc>
                <a:spcPct val="91100"/>
              </a:lnSpc>
              <a:spcBef>
                <a:spcPts val="1820"/>
              </a:spcBef>
              <a:buFont typeface="Wingdings" panose="05000000000000000000" pitchFamily="2" charset="2"/>
              <a:buChar char="Ø"/>
            </a:pPr>
            <a:r>
              <a:rPr lang="en-US" sz="2400" i="1" dirty="0">
                <a:latin typeface="Segoe UI" panose="020B0502040204020203" pitchFamily="34" charset="0"/>
                <a:cs typeface="Segoe UI" panose="020B0502040204020203" pitchFamily="34" charset="0"/>
              </a:rPr>
              <a:t>You can edit the code as you want, maybe change the name or font.</a:t>
            </a:r>
          </a:p>
          <a:p>
            <a:pPr marL="355600" marR="5080" indent="-342900" algn="just">
              <a:lnSpc>
                <a:spcPct val="91100"/>
              </a:lnSpc>
              <a:spcBef>
                <a:spcPts val="1820"/>
              </a:spcBef>
              <a:buFont typeface="Wingdings" panose="05000000000000000000" pitchFamily="2" charset="2"/>
              <a:buChar char="Ø"/>
            </a:pPr>
            <a:r>
              <a:rPr lang="en-US" sz="2400" i="1" dirty="0">
                <a:latin typeface="Segoe UI" panose="020B0502040204020203" pitchFamily="34" charset="0"/>
                <a:cs typeface="Segoe UI" panose="020B0502040204020203" pitchFamily="34" charset="0"/>
              </a:rPr>
              <a:t>When you rerun the macro, you will see that changes have replicated in the excel too.</a:t>
            </a:r>
            <a:endParaRPr lang="en-IN" sz="24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339390700"/>
      </p:ext>
    </p:extLst>
  </p:cSld>
  <p:clrMapOvr>
    <a:masterClrMapping/>
  </p:clrMapOvr>
  <p:transition spd="slow">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16951" y="732695"/>
            <a:ext cx="10689438"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What happened when we recorded a macro?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2388" y="1578077"/>
            <a:ext cx="9556954" cy="4734814"/>
          </a:xfrm>
          <a:prstGeom prst="rect">
            <a:avLst/>
          </a:prstGeom>
        </p:spPr>
      </p:pic>
    </p:spTree>
    <p:extLst>
      <p:ext uri="{BB962C8B-B14F-4D97-AF65-F5344CB8AC3E}">
        <p14:creationId xmlns:p14="http://schemas.microsoft.com/office/powerpoint/2010/main" val="3749669406"/>
      </p:ext>
    </p:extLst>
  </p:cSld>
  <p:clrMapOvr>
    <a:masterClrMapping/>
  </p:clrMapOvr>
  <p:transition spd="slow">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8" y="681039"/>
            <a:ext cx="8003286" cy="678449"/>
          </a:xfrm>
          <a:solidFill>
            <a:srgbClr val="FCD3C2"/>
          </a:solidFill>
        </p:spPr>
        <p:txBody>
          <a:bodyPr>
            <a:normAutofit fontScale="90000"/>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What are Macros? </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4C138D0F-68C3-4F73-8F96-CE6C5F9B2253}"/>
              </a:ext>
            </a:extLst>
          </p:cNvPr>
          <p:cNvSpPr txBox="1"/>
          <p:nvPr/>
        </p:nvSpPr>
        <p:spPr>
          <a:xfrm>
            <a:off x="585627" y="1359490"/>
            <a:ext cx="11217999" cy="6093976"/>
          </a:xfrm>
          <a:prstGeom prst="rect">
            <a:avLst/>
          </a:prstGeom>
          <a:noFill/>
        </p:spPr>
        <p:txBody>
          <a:bodyPr wrap="square" rtlCol="0">
            <a:spAutoFit/>
          </a:bodyPr>
          <a:lstStyle/>
          <a:p>
            <a:pPr marL="298450" marR="5080" indent="-285750" algn="just">
              <a:lnSpc>
                <a:spcPct val="150000"/>
              </a:lnSpc>
              <a:spcBef>
                <a:spcPts val="1830"/>
              </a:spcBef>
              <a:buFont typeface="Wingdings" panose="05000000000000000000" pitchFamily="2" charset="2"/>
              <a:buChar char="Ø"/>
            </a:pPr>
            <a:r>
              <a:rPr lang="en-US" sz="2000" i="1" spc="-60" dirty="0">
                <a:latin typeface="Segoe UI" panose="020B0502040204020203" pitchFamily="34" charset="0"/>
                <a:cs typeface="Segoe UI" panose="020B0502040204020203" pitchFamily="34" charset="0"/>
              </a:rPr>
              <a:t>A Macro is a piece of programming code that runs in excel environment, and it helps to automate routine tasks. In other words, a macro is a recording of your regular steps in excel, which you can replay using a single button.</a:t>
            </a:r>
          </a:p>
          <a:p>
            <a:pPr marL="298450" marR="5080" indent="-285750" algn="just">
              <a:lnSpc>
                <a:spcPct val="150000"/>
              </a:lnSpc>
              <a:spcBef>
                <a:spcPts val="1830"/>
              </a:spcBef>
              <a:buFont typeface="Wingdings" panose="05000000000000000000" pitchFamily="2" charset="2"/>
              <a:buChar char="Ø"/>
            </a:pPr>
            <a:r>
              <a:rPr lang="en-US" sz="2000" i="1" spc="-60" dirty="0">
                <a:latin typeface="Segoe UI" panose="020B0502040204020203" pitchFamily="34" charset="0"/>
                <a:cs typeface="Segoe UI" panose="020B0502040204020203" pitchFamily="34" charset="0"/>
              </a:rPr>
              <a:t> When you create a macro, you are recording your mouse clicks and keystrokes. After you create a macro, you can edit it to make minor changes to the way it works. You can use a macro as many times as you want. It reduces the amount of time you will require to do a task.</a:t>
            </a:r>
          </a:p>
          <a:p>
            <a:pPr marL="298450" marR="5080" indent="-285750" algn="just">
              <a:lnSpc>
                <a:spcPct val="150000"/>
              </a:lnSpc>
              <a:spcBef>
                <a:spcPts val="1830"/>
              </a:spcBef>
              <a:buFont typeface="Wingdings" panose="05000000000000000000" pitchFamily="2" charset="2"/>
              <a:buChar char="Ø"/>
            </a:pPr>
            <a:r>
              <a:rPr lang="en-US" sz="2000" i="1" spc="-60" dirty="0">
                <a:latin typeface="Segoe UI" panose="020B0502040204020203" pitchFamily="34" charset="0"/>
                <a:cs typeface="Segoe UI" panose="020B0502040204020203" pitchFamily="34" charset="0"/>
              </a:rPr>
              <a:t>Suppose that every month, you create a report for your accounting manager. You want to format the names of the customers with overdue accounts in red, and also apply bold formatting. You can create and then run a macro that quickly applies these formatting changes to the cells you select.</a:t>
            </a:r>
          </a:p>
          <a:p>
            <a:pPr marL="298450" marR="5080" indent="-285750" algn="just">
              <a:lnSpc>
                <a:spcPct val="150000"/>
              </a:lnSpc>
              <a:spcBef>
                <a:spcPts val="1830"/>
              </a:spcBef>
              <a:buFont typeface="Wingdings" panose="05000000000000000000" pitchFamily="2" charset="2"/>
              <a:buChar char="Ø"/>
            </a:pPr>
            <a:endParaRPr lang="en-IN" sz="2000" i="1" spc="-60" dirty="0">
              <a:latin typeface="Segoe UI" panose="020B0502040204020203" pitchFamily="34" charset="0"/>
              <a:cs typeface="Segoe UI" panose="020B0502040204020203" pitchFamily="34" charset="0"/>
            </a:endParaRPr>
          </a:p>
          <a:p>
            <a:pPr marL="298450" marR="5080" indent="-285750" algn="just">
              <a:lnSpc>
                <a:spcPct val="150000"/>
              </a:lnSpc>
              <a:spcBef>
                <a:spcPts val="1830"/>
              </a:spcBef>
              <a:buFont typeface="Wingdings" panose="05000000000000000000" pitchFamily="2" charset="2"/>
              <a:buChar char="Ø"/>
            </a:pPr>
            <a:endParaRPr lang="en-IN" sz="20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985990188"/>
      </p:ext>
    </p:extLst>
  </p:cSld>
  <p:clrMapOvr>
    <a:masterClrMapping/>
  </p:clrMapOvr>
  <p:transition spd="slow">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4" y="681039"/>
            <a:ext cx="7701121" cy="627809"/>
          </a:xfrm>
          <a:solidFill>
            <a:srgbClr val="FCD3C2"/>
          </a:solidFill>
        </p:spPr>
        <p:txBody>
          <a:bodyPr>
            <a:normAutofit fontScale="90000"/>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Saving Workbooks with Macro</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id="{B458668D-3624-406F-BDEF-DBCE5E67B455}"/>
              </a:ext>
            </a:extLst>
          </p:cNvPr>
          <p:cNvSpPr txBox="1"/>
          <p:nvPr/>
        </p:nvSpPr>
        <p:spPr>
          <a:xfrm>
            <a:off x="673514" y="1763431"/>
            <a:ext cx="5255338" cy="5050100"/>
          </a:xfrm>
          <a:prstGeom prst="rect">
            <a:avLst/>
          </a:prstGeom>
          <a:noFill/>
        </p:spPr>
        <p:txBody>
          <a:bodyPr wrap="square" rtlCol="0">
            <a:spAutoFit/>
          </a:bodyPr>
          <a:lstStyle/>
          <a:p>
            <a:pPr marL="355600" indent="-342900">
              <a:lnSpc>
                <a:spcPct val="100000"/>
              </a:lnSpc>
              <a:spcBef>
                <a:spcPts val="16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If you store one or more macros in a workbook, the file must be saved as a macro-enabled file type.</a:t>
            </a:r>
          </a:p>
          <a:p>
            <a:pPr marL="355600" indent="-342900">
              <a:lnSpc>
                <a:spcPct val="100000"/>
              </a:lnSpc>
              <a:spcBef>
                <a:spcPts val="16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In other words, the file must be saved with an XLSM extension rather than the normal XLSX extension. </a:t>
            </a:r>
          </a:p>
          <a:p>
            <a:pPr marL="355600" indent="-342900">
              <a:lnSpc>
                <a:spcPct val="100000"/>
              </a:lnSpc>
              <a:spcBef>
                <a:spcPts val="16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While saving your file a dialog box will a</a:t>
            </a:r>
            <a:r>
              <a:rPr lang="en-GB" sz="2200" i="1" dirty="0">
                <a:latin typeface="Segoe UI" pitchFamily="34" charset="0"/>
                <a:ea typeface="Segoe UI" panose="020B0502040204020203" pitchFamily="34" charset="0"/>
                <a:cs typeface="Segoe UI" pitchFamily="34" charset="0"/>
              </a:rPr>
              <a:t>pp</a:t>
            </a:r>
            <a:r>
              <a:rPr lang="en-US" sz="2200" i="1" dirty="0">
                <a:latin typeface="Segoe UI" panose="020B0502040204020203" pitchFamily="34" charset="0"/>
                <a:cs typeface="Segoe UI" panose="020B0502040204020203" pitchFamily="34" charset="0"/>
              </a:rPr>
              <a:t>ear reminding you to save it as a macro enabled file.</a:t>
            </a:r>
          </a:p>
          <a:p>
            <a:pPr marL="12700">
              <a:lnSpc>
                <a:spcPct val="100000"/>
              </a:lnSpc>
              <a:spcBef>
                <a:spcPts val="1620"/>
              </a:spcBef>
            </a:pPr>
            <a:endParaRPr lang="en-US" sz="2200" i="1" dirty="0">
              <a:latin typeface="Segoe UI" panose="020B0502040204020203" pitchFamily="34" charset="0"/>
              <a:cs typeface="Segoe UI" panose="020B0502040204020203" pitchFamily="34" charset="0"/>
            </a:endParaRPr>
          </a:p>
          <a:p>
            <a:pPr marL="355600" indent="-342900">
              <a:lnSpc>
                <a:spcPct val="100000"/>
              </a:lnSpc>
              <a:spcBef>
                <a:spcPts val="1620"/>
              </a:spcBef>
              <a:buFont typeface="Wingdings" panose="05000000000000000000" pitchFamily="2" charset="2"/>
              <a:buChar char="Ø"/>
            </a:pPr>
            <a:endParaRPr lang="en-IN" sz="2400" i="1" dirty="0">
              <a:latin typeface="Segoe UI" panose="020B0502040204020203" pitchFamily="34" charset="0"/>
              <a:cs typeface="Segoe UI" panose="020B0502040204020203" pitchFamily="34" charset="0"/>
            </a:endParaRPr>
          </a:p>
          <a:p>
            <a:pPr marL="299085" indent="-287020">
              <a:lnSpc>
                <a:spcPct val="100000"/>
              </a:lnSpc>
              <a:spcBef>
                <a:spcPts val="105"/>
              </a:spcBef>
              <a:buFont typeface="Wingdings"/>
              <a:buChar char=""/>
              <a:tabLst>
                <a:tab pos="299720" algn="l"/>
              </a:tabLst>
            </a:pPr>
            <a:endParaRPr lang="en-IN" sz="2400" i="1" dirty="0">
              <a:latin typeface="Segoe UI"/>
              <a:cs typeface="Segoe UI"/>
            </a:endParaRPr>
          </a:p>
        </p:txBody>
      </p:sp>
      <p:pic>
        <p:nvPicPr>
          <p:cNvPr id="6148" name="Picture 4" descr="Record a Macro in Excel - error in xlsx fi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8852" y="2418736"/>
            <a:ext cx="5882148" cy="2682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9071709"/>
      </p:ext>
    </p:extLst>
  </p:cSld>
  <p:clrMapOvr>
    <a:masterClrMapping/>
  </p:clrMapOvr>
  <p:transition spd="slow">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3" y="681039"/>
            <a:ext cx="9010656" cy="627809"/>
          </a:xfrm>
          <a:solidFill>
            <a:srgbClr val="FCD3C2"/>
          </a:solidFill>
        </p:spPr>
        <p:txBody>
          <a:bodyPr>
            <a:normAutofit fontScale="90000"/>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Limitations of Recording a Macro</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id="{B458668D-3624-406F-BDEF-DBCE5E67B455}"/>
              </a:ext>
            </a:extLst>
          </p:cNvPr>
          <p:cNvSpPr txBox="1"/>
          <p:nvPr/>
        </p:nvSpPr>
        <p:spPr>
          <a:xfrm>
            <a:off x="460374" y="1303247"/>
            <a:ext cx="11217275" cy="6650539"/>
          </a:xfrm>
          <a:prstGeom prst="rect">
            <a:avLst/>
          </a:prstGeom>
          <a:noFill/>
        </p:spPr>
        <p:txBody>
          <a:bodyPr wrap="square" rtlCol="0">
            <a:spAutoFit/>
          </a:bodyPr>
          <a:lstStyle/>
          <a:p>
            <a:pPr marL="12700">
              <a:lnSpc>
                <a:spcPct val="100000"/>
              </a:lnSpc>
              <a:spcBef>
                <a:spcPts val="1620"/>
              </a:spcBef>
            </a:pPr>
            <a:r>
              <a:rPr lang="en-US" sz="2200" i="1" dirty="0">
                <a:latin typeface="Segoe UI" panose="020B0502040204020203" pitchFamily="34" charset="0"/>
                <a:cs typeface="Segoe UI" panose="020B0502040204020203" pitchFamily="34" charset="0"/>
              </a:rPr>
              <a:t>Macro recorder is great at following you in Excel and recording your exact steps, but it may fail you when you need it to do more.</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You can’t execute a code without selecting the object.</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You can’t create a custom function with a macro recorder.</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You can’t run codes based on Events: In VBA you can use many events – such as opening a workbook, adding a worksheet, double-clicking on a cell, </a:t>
            </a:r>
            <a:r>
              <a:rPr lang="en-US" sz="2000" i="1" dirty="0" err="1">
                <a:latin typeface="Segoe UI" panose="020B0502040204020203" pitchFamily="34" charset="0"/>
                <a:cs typeface="Segoe UI" panose="020B0502040204020203" pitchFamily="34" charset="0"/>
              </a:rPr>
              <a:t>etc</a:t>
            </a:r>
            <a:r>
              <a:rPr lang="en-US" sz="2000" i="1" dirty="0">
                <a:latin typeface="Segoe UI" panose="020B0502040204020203" pitchFamily="34" charset="0"/>
                <a:cs typeface="Segoe UI" panose="020B0502040204020203" pitchFamily="34" charset="0"/>
              </a:rPr>
              <a:t>, to run a code associated with that event. You can use a macro recorder to do this.</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You can’t create loops with a macro recorder</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You can’t analyze conditions: You can check for conditions within the code using macro recorder. If you write a VBA code manually, you can use the IF Then Else statements to analyze a condition and run a code if true (or another code if false).</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You can’t pass arguments in a macro procedure: When you record a macro, it will never have any arguments. A subroutine can take input arguments that can be used within the macro to perform a task.</a:t>
            </a:r>
          </a:p>
          <a:p>
            <a:pPr marL="355600" indent="-342900">
              <a:lnSpc>
                <a:spcPct val="100000"/>
              </a:lnSpc>
              <a:spcBef>
                <a:spcPts val="1620"/>
              </a:spcBef>
              <a:buFont typeface="Wingdings" panose="05000000000000000000" pitchFamily="2" charset="2"/>
              <a:buChar char="Ø"/>
            </a:pPr>
            <a:endParaRPr lang="en-IN" sz="2400" i="1" dirty="0">
              <a:latin typeface="Segoe UI" panose="020B0502040204020203" pitchFamily="34" charset="0"/>
              <a:cs typeface="Segoe UI" panose="020B0502040204020203" pitchFamily="34" charset="0"/>
            </a:endParaRPr>
          </a:p>
          <a:p>
            <a:pPr marL="299085" indent="-287020">
              <a:lnSpc>
                <a:spcPct val="100000"/>
              </a:lnSpc>
              <a:spcBef>
                <a:spcPts val="105"/>
              </a:spcBef>
              <a:buFont typeface="Wingdings"/>
              <a:buChar char=""/>
              <a:tabLst>
                <a:tab pos="299720" algn="l"/>
              </a:tabLst>
            </a:pPr>
            <a:endParaRPr lang="en-IN" sz="2400" i="1" dirty="0">
              <a:latin typeface="Segoe UI"/>
              <a:cs typeface="Segoe UI"/>
            </a:endParaRPr>
          </a:p>
        </p:txBody>
      </p:sp>
    </p:spTree>
    <p:extLst>
      <p:ext uri="{BB962C8B-B14F-4D97-AF65-F5344CB8AC3E}">
        <p14:creationId xmlns:p14="http://schemas.microsoft.com/office/powerpoint/2010/main" val="506455900"/>
      </p:ext>
    </p:extLst>
  </p:cSld>
  <p:clrMapOvr>
    <a:masterClrMapping/>
  </p:clrMapOvr>
  <p:transition spd="slow">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What is VBA?</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B0F1C9B3-6CCF-4D56-9642-CEF1FBE80210}"/>
              </a:ext>
            </a:extLst>
          </p:cNvPr>
          <p:cNvSpPr txBox="1"/>
          <p:nvPr/>
        </p:nvSpPr>
        <p:spPr>
          <a:xfrm>
            <a:off x="776750" y="1681316"/>
            <a:ext cx="9763432" cy="4272965"/>
          </a:xfrm>
          <a:prstGeom prst="rect">
            <a:avLst/>
          </a:prstGeom>
          <a:noFill/>
        </p:spPr>
        <p:txBody>
          <a:bodyPr wrap="square" rtlCol="0">
            <a:spAutoFit/>
          </a:bodyPr>
          <a:lstStyle/>
          <a:p>
            <a:pPr marL="262255" indent="-250190" algn="just">
              <a:lnSpc>
                <a:spcPct val="150000"/>
              </a:lnSpc>
              <a:spcBef>
                <a:spcPts val="120"/>
              </a:spcBef>
              <a:buFont typeface="Wingdings"/>
              <a:buChar char=""/>
              <a:tabLst>
                <a:tab pos="262890" algn="l"/>
              </a:tabLst>
            </a:pPr>
            <a:r>
              <a:rPr lang="en-US" sz="2000" i="1" dirty="0">
                <a:latin typeface="Segoe UI" panose="020B0502040204020203" pitchFamily="34" charset="0"/>
                <a:cs typeface="Segoe UI" panose="020B0502040204020203" pitchFamily="34" charset="0"/>
              </a:rPr>
              <a:t>Visual Basic for applications (VBA for short) is a programming environment designed to work with Microsoft's Office applications (Word, Excel, Access, and PowerPoint).</a:t>
            </a:r>
          </a:p>
          <a:p>
            <a:pPr marL="262255" indent="-250190" algn="just">
              <a:lnSpc>
                <a:spcPct val="150000"/>
              </a:lnSpc>
              <a:spcBef>
                <a:spcPts val="120"/>
              </a:spcBef>
              <a:buFont typeface="Wingdings"/>
              <a:buChar char=""/>
              <a:tabLst>
                <a:tab pos="262890" algn="l"/>
              </a:tabLst>
            </a:pPr>
            <a:r>
              <a:rPr lang="en-US" sz="2000" i="1" dirty="0">
                <a:latin typeface="Segoe UI" panose="020B0502040204020203" pitchFamily="34" charset="0"/>
                <a:cs typeface="Segoe UI" panose="020B0502040204020203" pitchFamily="34" charset="0"/>
              </a:rPr>
              <a:t> Components in each application (for example, worksheets or documents) are exposed as objects to the programmer to use and manipulate to a desired end. Almost anything you can do through the normal use of the Office application can also be automated through programming.</a:t>
            </a:r>
          </a:p>
          <a:p>
            <a:pPr marL="262255" indent="-250190" algn="just">
              <a:lnSpc>
                <a:spcPct val="150000"/>
              </a:lnSpc>
              <a:spcBef>
                <a:spcPts val="120"/>
              </a:spcBef>
              <a:buFont typeface="Wingdings"/>
              <a:buChar char=""/>
              <a:tabLst>
                <a:tab pos="262890" algn="l"/>
              </a:tabLst>
            </a:pPr>
            <a:r>
              <a:rPr lang="en-US" sz="2000" i="1" dirty="0">
                <a:latin typeface="Segoe UI" panose="020B0502040204020203" pitchFamily="34" charset="0"/>
                <a:cs typeface="Segoe UI" panose="020B0502040204020203" pitchFamily="34" charset="0"/>
              </a:rPr>
              <a:t>The main difference between VBA and Macro is that </a:t>
            </a:r>
            <a:r>
              <a:rPr lang="en-US" sz="2000" b="1" i="1" dirty="0">
                <a:latin typeface="Segoe UI" panose="020B0502040204020203" pitchFamily="34" charset="0"/>
                <a:cs typeface="Segoe UI" panose="020B0502040204020203" pitchFamily="34" charset="0"/>
              </a:rPr>
              <a:t>VBA is the programming language to create Macros while Macros are programming codes </a:t>
            </a:r>
            <a:r>
              <a:rPr lang="en-US" sz="2000" i="1" dirty="0">
                <a:latin typeface="Segoe UI" panose="020B0502040204020203" pitchFamily="34" charset="0"/>
                <a:cs typeface="Segoe UI" panose="020B0502040204020203" pitchFamily="34" charset="0"/>
              </a:rPr>
              <a:t>that run on Excel environment to perform automatic routine tasks.</a:t>
            </a:r>
            <a:endParaRPr lang="en-IN" sz="20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125182836"/>
      </p:ext>
    </p:extLst>
  </p:cSld>
  <p:clrMapOvr>
    <a:masterClrMapping/>
  </p:clrMapOvr>
  <p:transition spd="slow">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Why use VBA &amp; Macros?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fontScale="92500" lnSpcReduction="20000"/>
          </a:bodyPr>
          <a:lstStyle/>
          <a:p>
            <a:pPr marL="355600" indent="-342900">
              <a:lnSpc>
                <a:spcPct val="150000"/>
              </a:lnSpc>
              <a:spcBef>
                <a:spcPts val="100"/>
              </a:spcBef>
              <a:buFont typeface="Wingdings" panose="05000000000000000000" pitchFamily="2" charset="2"/>
              <a:buChar char="Ø"/>
            </a:pPr>
            <a:r>
              <a:rPr lang="en-US" sz="2000" b="1" u="sng" dirty="0">
                <a:solidFill>
                  <a:schemeClr val="tx1"/>
                </a:solidFill>
                <a:latin typeface="Segoe UI"/>
                <a:cs typeface="Segoe UI"/>
              </a:rPr>
              <a:t>Automates repetitive and routine tasks: </a:t>
            </a:r>
            <a:r>
              <a:rPr lang="en-US" sz="2000" dirty="0">
                <a:solidFill>
                  <a:schemeClr val="tx1"/>
                </a:solidFill>
                <a:latin typeface="Segoe UI"/>
                <a:cs typeface="Segoe UI"/>
              </a:rPr>
              <a:t>By learning VBA, a process such as receiving emails in Outlook, generating and sending a responding email, processing data in Excel, and even copy and paste work becomes easy.</a:t>
            </a:r>
          </a:p>
          <a:p>
            <a:pPr marL="355600" indent="-342900">
              <a:lnSpc>
                <a:spcPct val="150000"/>
              </a:lnSpc>
              <a:spcBef>
                <a:spcPts val="100"/>
              </a:spcBef>
              <a:buFont typeface="Wingdings" panose="05000000000000000000" pitchFamily="2" charset="2"/>
              <a:buChar char="Ø"/>
            </a:pPr>
            <a:r>
              <a:rPr lang="en-IN" sz="2000" b="1" u="sng" dirty="0">
                <a:solidFill>
                  <a:schemeClr val="tx1"/>
                </a:solidFill>
                <a:latin typeface="Segoe UI"/>
                <a:cs typeface="Segoe UI"/>
              </a:rPr>
              <a:t>Accessibility to other users</a:t>
            </a:r>
            <a:r>
              <a:rPr lang="en-IN" sz="2000" b="1" dirty="0">
                <a:solidFill>
                  <a:schemeClr val="tx1"/>
                </a:solidFill>
                <a:latin typeface="Segoe UI"/>
                <a:cs typeface="Segoe UI"/>
              </a:rPr>
              <a:t>: </a:t>
            </a:r>
            <a:r>
              <a:rPr lang="en-US" sz="2000" dirty="0">
                <a:solidFill>
                  <a:schemeClr val="tx1"/>
                </a:solidFill>
                <a:latin typeface="Segoe UI"/>
                <a:cs typeface="Segoe UI"/>
              </a:rPr>
              <a:t>With VBA, other users do not have to install anything provided you write a script for everyone in the department. VBA can also allow you to add user-friendly variables that other users can modify to a certain degree. All in all, there is quick access to information from other users.</a:t>
            </a:r>
          </a:p>
          <a:p>
            <a:pPr marL="355600" indent="-342900">
              <a:lnSpc>
                <a:spcPct val="150000"/>
              </a:lnSpc>
              <a:spcBef>
                <a:spcPts val="100"/>
              </a:spcBef>
              <a:buFont typeface="Wingdings" panose="05000000000000000000" pitchFamily="2" charset="2"/>
              <a:buChar char="Ø"/>
            </a:pPr>
            <a:r>
              <a:rPr lang="en-IN" sz="2000" b="1" u="sng" dirty="0">
                <a:solidFill>
                  <a:schemeClr val="tx1"/>
                </a:solidFill>
                <a:latin typeface="Segoe UI"/>
                <a:cs typeface="Segoe UI"/>
              </a:rPr>
              <a:t>Reduces the turnaround time</a:t>
            </a:r>
            <a:r>
              <a:rPr lang="en-IN" sz="2000" b="1" dirty="0">
                <a:solidFill>
                  <a:schemeClr val="tx1"/>
                </a:solidFill>
                <a:latin typeface="Segoe UI"/>
                <a:cs typeface="Segoe UI"/>
              </a:rPr>
              <a:t>:</a:t>
            </a:r>
            <a:r>
              <a:rPr lang="en-IN" sz="2000" dirty="0">
                <a:solidFill>
                  <a:schemeClr val="tx1"/>
                </a:solidFill>
                <a:latin typeface="Segoe UI"/>
                <a:cs typeface="Segoe UI"/>
              </a:rPr>
              <a:t> </a:t>
            </a:r>
            <a:r>
              <a:rPr lang="en-US" sz="2000" dirty="0">
                <a:solidFill>
                  <a:schemeClr val="tx1"/>
                </a:solidFill>
                <a:latin typeface="Segoe UI"/>
                <a:cs typeface="Segoe UI"/>
              </a:rPr>
              <a:t>People working in the finance department are always under pressure to submit back their reports. It’s usually a tedious task for them and which under stressful conditions may lead to inaccurate reports. VBA removes this burden and makes it easy to prepare reports and templates within a short time.</a:t>
            </a:r>
          </a:p>
          <a:p>
            <a:pPr marL="355600" indent="-342900">
              <a:lnSpc>
                <a:spcPct val="150000"/>
              </a:lnSpc>
              <a:spcBef>
                <a:spcPts val="100"/>
              </a:spcBef>
              <a:buFont typeface="Wingdings" panose="05000000000000000000" pitchFamily="2" charset="2"/>
              <a:buChar char="Ø"/>
            </a:pPr>
            <a:endParaRPr lang="en-IN" sz="2000" b="1" u="sng" dirty="0">
              <a:solidFill>
                <a:schemeClr val="tx1"/>
              </a:solidFill>
              <a:latin typeface="Segoe UI"/>
              <a:cs typeface="Segoe UI"/>
            </a:endParaRPr>
          </a:p>
          <a:p>
            <a:pPr marL="355600" indent="-342900">
              <a:lnSpc>
                <a:spcPct val="100000"/>
              </a:lnSpc>
              <a:spcBef>
                <a:spcPts val="100"/>
              </a:spcBef>
              <a:buFont typeface="Wingdings" panose="05000000000000000000" pitchFamily="2" charset="2"/>
              <a:buChar char="Ø"/>
            </a:pPr>
            <a:endParaRPr lang="en-IN" sz="2000" b="1" dirty="0">
              <a:solidFill>
                <a:schemeClr val="tx1"/>
              </a:solidFill>
              <a:latin typeface="Segoe UI"/>
              <a:cs typeface="Segoe UI"/>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Tree>
    <p:extLst>
      <p:ext uri="{BB962C8B-B14F-4D97-AF65-F5344CB8AC3E}">
        <p14:creationId xmlns:p14="http://schemas.microsoft.com/office/powerpoint/2010/main" val="235566796"/>
      </p:ext>
    </p:extLst>
  </p:cSld>
  <p:clrMapOvr>
    <a:masterClrMapping/>
  </p:clrMapOvr>
  <p:transition spd="slow">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Getting Started</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pic>
        <p:nvPicPr>
          <p:cNvPr id="8" name="Content Placeholder 7" descr="Customize the Ribbon"/>
          <p:cNvPicPr>
            <a:picLocks noGrp="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6591045" y="1795750"/>
            <a:ext cx="3255962" cy="2211387"/>
          </a:xfrm>
          <a:prstGeom prst="rect">
            <a:avLst/>
          </a:prstGeom>
          <a:noFill/>
          <a:ln>
            <a:noFill/>
          </a:ln>
        </p:spPr>
      </p:pic>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763229" y="1652647"/>
            <a:ext cx="5091881" cy="4708981"/>
          </a:xfrm>
          <a:prstGeom prst="rect">
            <a:avLst/>
          </a:prstGeom>
          <a:noFill/>
        </p:spPr>
        <p:txBody>
          <a:bodyPr wrap="square" rtlCol="0">
            <a:spAutoFit/>
          </a:bodyPr>
          <a:lstStyle/>
          <a:p>
            <a:pPr>
              <a:lnSpc>
                <a:spcPct val="150000"/>
              </a:lnSpc>
              <a:spcBef>
                <a:spcPts val="5"/>
              </a:spcBef>
            </a:pPr>
            <a:r>
              <a:rPr lang="en-US" sz="2000" i="1" dirty="0">
                <a:latin typeface="Segoe UI" panose="020B0502040204020203" pitchFamily="34" charset="0"/>
                <a:cs typeface="Segoe UI" panose="020B0502040204020203" pitchFamily="34" charset="0"/>
              </a:rPr>
              <a:t>Macros and VBA tools can be found on the Developer tab, which is hidden by default, so the first step is to enable it.</a:t>
            </a:r>
          </a:p>
          <a:p>
            <a:pPr>
              <a:lnSpc>
                <a:spcPct val="150000"/>
              </a:lnSpc>
              <a:spcBef>
                <a:spcPts val="5"/>
              </a:spcBef>
            </a:pPr>
            <a:r>
              <a:rPr lang="en-US" sz="2000" i="1" dirty="0">
                <a:latin typeface="Segoe UI" panose="020B0502040204020203" pitchFamily="34" charset="0"/>
                <a:cs typeface="Segoe UI" panose="020B0502040204020203" pitchFamily="34" charset="0"/>
              </a:rPr>
              <a:t>To enable developer tab:</a:t>
            </a:r>
          </a:p>
          <a:p>
            <a:pPr marL="457200" indent="-457200">
              <a:lnSpc>
                <a:spcPct val="150000"/>
              </a:lnSpc>
              <a:spcBef>
                <a:spcPts val="5"/>
              </a:spcBef>
              <a:buFont typeface="+mj-lt"/>
              <a:buAutoNum type="arabicPeriod"/>
            </a:pPr>
            <a:r>
              <a:rPr lang="en-US" sz="2000" i="1" dirty="0">
                <a:latin typeface="Segoe UI" panose="020B0502040204020203" pitchFamily="34" charset="0"/>
                <a:cs typeface="Segoe UI" panose="020B0502040204020203" pitchFamily="34" charset="0"/>
              </a:rPr>
              <a:t>Right click on any existing tab on the ribbon </a:t>
            </a:r>
          </a:p>
          <a:p>
            <a:pPr marL="457200" indent="-457200">
              <a:lnSpc>
                <a:spcPct val="150000"/>
              </a:lnSpc>
              <a:spcBef>
                <a:spcPts val="5"/>
              </a:spcBef>
              <a:buFont typeface="+mj-lt"/>
              <a:buAutoNum type="arabicPeriod"/>
            </a:pPr>
            <a:r>
              <a:rPr lang="en-US" sz="2000" i="1" dirty="0">
                <a:latin typeface="Segoe UI" panose="020B0502040204020203" pitchFamily="34" charset="0"/>
                <a:cs typeface="Segoe UI" panose="020B0502040204020203" pitchFamily="34" charset="0"/>
              </a:rPr>
              <a:t>Select Customize Ribbon.</a:t>
            </a:r>
          </a:p>
          <a:p>
            <a:pPr marL="457200" indent="-457200">
              <a:lnSpc>
                <a:spcPct val="150000"/>
              </a:lnSpc>
              <a:spcBef>
                <a:spcPts val="5"/>
              </a:spcBef>
              <a:buFont typeface="+mj-lt"/>
              <a:buAutoNum type="arabicPeriod"/>
            </a:pPr>
            <a:r>
              <a:rPr lang="en-US" sz="2000" i="1" dirty="0">
                <a:latin typeface="Segoe UI" panose="020B0502040204020203" pitchFamily="34" charset="0"/>
                <a:cs typeface="Segoe UI" panose="020B0502040204020203" pitchFamily="34" charset="0"/>
              </a:rPr>
              <a:t>Under Customize the Ribbon and under Main Tabs, select the Developer check box.</a:t>
            </a:r>
            <a:endParaRPr lang="en-IN" sz="2000" i="1" dirty="0">
              <a:latin typeface="Segoe UI" panose="020B0502040204020203" pitchFamily="34" charset="0"/>
              <a:cs typeface="Segoe UI" panose="020B0502040204020203" pitchFamily="34" charset="0"/>
            </a:endParaRPr>
          </a:p>
        </p:txBody>
      </p:sp>
      <p:pic>
        <p:nvPicPr>
          <p:cNvPr id="9" name="Picture 8" descr="Select the Developer checkbox and then click OK"/>
          <p:cNvPicPr/>
          <p:nvPr/>
        </p:nvPicPr>
        <p:blipFill>
          <a:blip r:embed="rId3">
            <a:extLst>
              <a:ext uri="{28A0092B-C50C-407E-A947-70E740481C1C}">
                <a14:useLocalDpi xmlns:a14="http://schemas.microsoft.com/office/drawing/2010/main" val="0"/>
              </a:ext>
            </a:extLst>
          </a:blip>
          <a:srcRect/>
          <a:stretch>
            <a:fillRect/>
          </a:stretch>
        </p:blipFill>
        <p:spPr bwMode="auto">
          <a:xfrm>
            <a:off x="6403258" y="3052916"/>
            <a:ext cx="4274574" cy="3308711"/>
          </a:xfrm>
          <a:prstGeom prst="rect">
            <a:avLst/>
          </a:prstGeom>
          <a:noFill/>
          <a:ln>
            <a:noFill/>
          </a:ln>
        </p:spPr>
      </p:pic>
    </p:spTree>
    <p:extLst>
      <p:ext uri="{BB962C8B-B14F-4D97-AF65-F5344CB8AC3E}">
        <p14:creationId xmlns:p14="http://schemas.microsoft.com/office/powerpoint/2010/main" val="1846006100"/>
      </p:ext>
    </p:extLst>
  </p:cSld>
  <p:clrMapOvr>
    <a:masterClrMapping/>
  </p:clrMapOvr>
  <p:transition spd="slow">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Developer Tab</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pic>
        <p:nvPicPr>
          <p:cNvPr id="8" name="Content Placeholder 7" descr="How to activate the Developer tab in Excel | PDFTables"/>
          <p:cNvPicPr>
            <a:picLocks noGrp="1"/>
          </p:cNvPicPr>
          <p:nvPr>
            <p:ph sz="half" idx="4294967295"/>
          </p:nvPr>
        </p:nvPicPr>
        <p:blipFill rotWithShape="1">
          <a:blip r:embed="rId2">
            <a:extLst>
              <a:ext uri="{28A0092B-C50C-407E-A947-70E740481C1C}">
                <a14:useLocalDpi xmlns:a14="http://schemas.microsoft.com/office/drawing/2010/main" val="0"/>
              </a:ext>
            </a:extLst>
          </a:blip>
          <a:srcRect b="47074"/>
          <a:stretch/>
        </p:blipFill>
        <p:spPr bwMode="auto">
          <a:xfrm>
            <a:off x="6238568" y="2536109"/>
            <a:ext cx="5371463" cy="1873660"/>
          </a:xfrm>
          <a:prstGeom prst="rect">
            <a:avLst/>
          </a:prstGeom>
          <a:noFill/>
          <a:ln>
            <a:noFill/>
          </a:ln>
        </p:spPr>
      </p:pic>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773800" y="1467288"/>
            <a:ext cx="6025206" cy="4093428"/>
          </a:xfrm>
          <a:prstGeom prst="rect">
            <a:avLst/>
          </a:prstGeom>
          <a:noFill/>
        </p:spPr>
        <p:txBody>
          <a:bodyPr wrap="square" rtlCol="0">
            <a:spAutoFit/>
          </a:bodyPr>
          <a:lstStyle/>
          <a:p>
            <a:pPr marL="12700">
              <a:lnSpc>
                <a:spcPct val="100000"/>
              </a:lnSpc>
              <a:spcBef>
                <a:spcPts val="1620"/>
              </a:spcBef>
            </a:pPr>
            <a:r>
              <a:rPr lang="en-US" sz="2000" i="1" dirty="0">
                <a:latin typeface="Segoe UI" panose="020B0502040204020203" pitchFamily="34" charset="0"/>
                <a:cs typeface="Segoe UI" panose="020B0502040204020203" pitchFamily="34" charset="0"/>
              </a:rPr>
              <a:t>The Developer tab is the place to go when you want to do or use the following:</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Write macros.</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Run macros that you previously recorded.</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Use XML commands.</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Use ActiveX controls.</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Create applications to use with Microsoft Office programs.</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Use form controls in Microsoft Excel.</a:t>
            </a:r>
          </a:p>
        </p:txBody>
      </p:sp>
    </p:spTree>
    <p:extLst>
      <p:ext uri="{BB962C8B-B14F-4D97-AF65-F5344CB8AC3E}">
        <p14:creationId xmlns:p14="http://schemas.microsoft.com/office/powerpoint/2010/main" val="246107715"/>
      </p:ext>
    </p:extLst>
  </p:cSld>
  <p:clrMapOvr>
    <a:masterClrMapping/>
  </p:clrMapOvr>
  <p:transition spd="slow">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5251" y="681038"/>
            <a:ext cx="4118732" cy="678449"/>
          </a:xfrm>
          <a:solidFill>
            <a:srgbClr val="FCD3C2"/>
          </a:solidFill>
        </p:spPr>
        <p:txBody>
          <a:bodyPr>
            <a:normAutofit fontScale="90000"/>
          </a:bodyPr>
          <a:lstStyle/>
          <a:p>
            <a:r>
              <a:rPr lang="en-GB" sz="4400" b="1" i="1" dirty="0">
                <a:latin typeface="Segoe UI" pitchFamily="34" charset="0"/>
                <a:ea typeface="Segoe UI" panose="020B0502040204020203" pitchFamily="34" charset="0"/>
                <a:cs typeface="Segoe UI" pitchFamily="34" charset="0"/>
              </a:rPr>
              <a:t>My First Macro</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36DF11CA-613B-469B-9206-DBED59F4D80D}"/>
              </a:ext>
            </a:extLst>
          </p:cNvPr>
          <p:cNvSpPr txBox="1"/>
          <p:nvPr/>
        </p:nvSpPr>
        <p:spPr>
          <a:xfrm>
            <a:off x="773800" y="1682145"/>
            <a:ext cx="10267334" cy="3826689"/>
          </a:xfrm>
          <a:prstGeom prst="rect">
            <a:avLst/>
          </a:prstGeom>
          <a:noFill/>
        </p:spPr>
        <p:txBody>
          <a:bodyPr wrap="square" rtlCol="0">
            <a:spAutoFit/>
          </a:bodyPr>
          <a:lstStyle/>
          <a:p>
            <a:pPr marL="12700">
              <a:lnSpc>
                <a:spcPct val="100000"/>
              </a:lnSpc>
              <a:spcBef>
                <a:spcPts val="1620"/>
              </a:spcBef>
            </a:pPr>
            <a:r>
              <a:rPr lang="en-IN" sz="2400" b="1" i="1" spc="10" dirty="0">
                <a:latin typeface="Segoe UI" panose="020B0502040204020203" pitchFamily="34" charset="0"/>
                <a:cs typeface="Segoe UI" panose="020B0502040204020203" pitchFamily="34" charset="0"/>
              </a:rPr>
              <a:t>There are two ways to create a macro</a:t>
            </a:r>
          </a:p>
          <a:p>
            <a:pPr marL="469900" indent="-457200">
              <a:lnSpc>
                <a:spcPct val="100000"/>
              </a:lnSpc>
              <a:spcBef>
                <a:spcPts val="1620"/>
              </a:spcBef>
              <a:buFont typeface="+mj-lt"/>
              <a:buAutoNum type="arabicPeriod"/>
            </a:pPr>
            <a:r>
              <a:rPr lang="en-IN" sz="2400" b="1" i="1" u="sng" spc="10" dirty="0">
                <a:latin typeface="Segoe UI" panose="020B0502040204020203" pitchFamily="34" charset="0"/>
                <a:cs typeface="Segoe UI" panose="020B0502040204020203" pitchFamily="34" charset="0"/>
              </a:rPr>
              <a:t>By recording a macro</a:t>
            </a:r>
            <a:r>
              <a:rPr lang="en-IN" sz="2400" i="1" spc="10" dirty="0">
                <a:latin typeface="Segoe UI" panose="020B0502040204020203" pitchFamily="34" charset="0"/>
                <a:cs typeface="Segoe UI" panose="020B0502040204020203" pitchFamily="34" charset="0"/>
              </a:rPr>
              <a:t>: Recording a macro is the simplest way to create a macro. One doesn’t need any prior knowledge of VBA or programming to use it. Once you start recording a macro, you only need to carry out your task, how you would’ve carried it out in general. Excel will translate each step that you do in a language that it understands and create a macro.</a:t>
            </a:r>
          </a:p>
          <a:p>
            <a:pPr marL="469900" indent="-457200">
              <a:lnSpc>
                <a:spcPct val="100000"/>
              </a:lnSpc>
              <a:spcBef>
                <a:spcPts val="1620"/>
              </a:spcBef>
              <a:buFont typeface="+mj-lt"/>
              <a:buAutoNum type="arabicPeriod"/>
            </a:pPr>
            <a:r>
              <a:rPr lang="en-IN" sz="2400" b="1" i="1" u="sng" spc="10" dirty="0">
                <a:latin typeface="Segoe UI" panose="020B0502040204020203" pitchFamily="34" charset="0"/>
                <a:cs typeface="Segoe UI" panose="020B0502040204020203" pitchFamily="34" charset="0"/>
              </a:rPr>
              <a:t>By writing your own code</a:t>
            </a:r>
            <a:r>
              <a:rPr lang="en-IN" sz="2400" i="1" spc="10" dirty="0">
                <a:latin typeface="Segoe UI" panose="020B0502040204020203" pitchFamily="34" charset="0"/>
                <a:cs typeface="Segoe UI" panose="020B0502040204020203" pitchFamily="34" charset="0"/>
              </a:rPr>
              <a:t>: To overcome limitations in recording a macro, one can create a macro by writing their own code.</a:t>
            </a:r>
          </a:p>
        </p:txBody>
      </p:sp>
    </p:spTree>
    <p:extLst>
      <p:ext uri="{BB962C8B-B14F-4D97-AF65-F5344CB8AC3E}">
        <p14:creationId xmlns:p14="http://schemas.microsoft.com/office/powerpoint/2010/main" val="1342513803"/>
      </p:ext>
    </p:extLst>
  </p:cSld>
  <p:clrMapOvr>
    <a:masterClrMapping/>
  </p:clrMapOvr>
  <p:transition spd="slow">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Recording a Macro</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pic>
        <p:nvPicPr>
          <p:cNvPr id="2050" name="Picture 2" descr="Record a Macro in Excel - Store Macro in This workbook"/>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7624312" y="3361738"/>
            <a:ext cx="3773487" cy="2900363"/>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1477DEC-E898-4138-8CB3-F6AC63E157FF}"/>
              </a:ext>
            </a:extLst>
          </p:cNvPr>
          <p:cNvSpPr txBox="1"/>
          <p:nvPr/>
        </p:nvSpPr>
        <p:spPr>
          <a:xfrm>
            <a:off x="794201" y="1466536"/>
            <a:ext cx="6786470" cy="4624792"/>
          </a:xfrm>
          <a:prstGeom prst="rect">
            <a:avLst/>
          </a:prstGeom>
          <a:noFill/>
        </p:spPr>
        <p:txBody>
          <a:bodyPr wrap="square" rtlCol="0">
            <a:spAutoFit/>
          </a:bodyPr>
          <a:lstStyle/>
          <a:p>
            <a:pPr marL="12065" marR="7620">
              <a:lnSpc>
                <a:spcPct val="101499"/>
              </a:lnSpc>
              <a:tabLst>
                <a:tab pos="314325" algn="l"/>
                <a:tab pos="314960" algn="l"/>
              </a:tabLst>
            </a:pPr>
            <a:r>
              <a:rPr lang="en-IN" sz="2300" i="1" dirty="0">
                <a:latin typeface="Segoe UI" panose="020B0502040204020203" pitchFamily="34" charset="0"/>
                <a:cs typeface="Segoe UI" panose="020B0502040204020203" pitchFamily="34" charset="0"/>
              </a:rPr>
              <a:t>The ste</a:t>
            </a:r>
            <a:r>
              <a:rPr lang="en-IN" sz="2000" i="1" spc="10" dirty="0">
                <a:latin typeface="Segoe UI" panose="020B0502040204020203" pitchFamily="34" charset="0"/>
                <a:cs typeface="Segoe UI" panose="020B0502040204020203" pitchFamily="34" charset="0"/>
              </a:rPr>
              <a:t>ps to record a macro are as follows:</a:t>
            </a:r>
          </a:p>
          <a:p>
            <a:pPr marL="469265" marR="7620" indent="-457200">
              <a:lnSpc>
                <a:spcPct val="101499"/>
              </a:lnSpc>
              <a:buFont typeface="+mj-lt"/>
              <a:buAutoNum type="arabicPeriod"/>
              <a:tabLst>
                <a:tab pos="314325" algn="l"/>
                <a:tab pos="314960" algn="l"/>
              </a:tabLst>
            </a:pPr>
            <a:r>
              <a:rPr lang="en-IN" sz="2000" i="1" spc="10" dirty="0">
                <a:latin typeface="Segoe UI" panose="020B0502040204020203" pitchFamily="34" charset="0"/>
                <a:cs typeface="Segoe UI" panose="020B0502040204020203" pitchFamily="34" charset="0"/>
              </a:rPr>
              <a:t>Click the Developer Tab</a:t>
            </a:r>
          </a:p>
          <a:p>
            <a:pPr marL="469265" marR="7620" indent="-457200">
              <a:lnSpc>
                <a:spcPct val="101499"/>
              </a:lnSpc>
              <a:buFont typeface="+mj-lt"/>
              <a:buAutoNum type="arabicPeriod"/>
              <a:tabLst>
                <a:tab pos="314325" algn="l"/>
                <a:tab pos="314960" algn="l"/>
              </a:tabLst>
            </a:pPr>
            <a:r>
              <a:rPr lang="en-US" sz="2000" i="1" dirty="0">
                <a:latin typeface="Segoe UI" panose="020B0502040204020203" pitchFamily="34" charset="0"/>
                <a:cs typeface="Segoe UI" panose="020B0502040204020203" pitchFamily="34" charset="0"/>
              </a:rPr>
              <a:t>In the Code group, click on the Macro button. This will open the ‘Record Macro’ dialog box.</a:t>
            </a:r>
          </a:p>
          <a:p>
            <a:pPr marL="469265" marR="7620" indent="-457200">
              <a:lnSpc>
                <a:spcPct val="101499"/>
              </a:lnSpc>
              <a:buFont typeface="+mj-lt"/>
              <a:buAutoNum type="arabicPeriod"/>
              <a:tabLst>
                <a:tab pos="314325" algn="l"/>
                <a:tab pos="314960" algn="l"/>
              </a:tabLst>
            </a:pPr>
            <a:r>
              <a:rPr lang="en-US" sz="2000" i="1" dirty="0">
                <a:latin typeface="Segoe UI" panose="020B0502040204020203" pitchFamily="34" charset="0"/>
                <a:cs typeface="Segoe UI" panose="020B0502040204020203" pitchFamily="34" charset="0"/>
              </a:rPr>
              <a:t>In the Record Macro dialog box, enter a name for your macro. I am using the name </a:t>
            </a:r>
            <a:r>
              <a:rPr lang="en-US" sz="2000" i="1" dirty="0" err="1">
                <a:latin typeface="Segoe UI" panose="020B0502040204020203" pitchFamily="34" charset="0"/>
                <a:cs typeface="Segoe UI" panose="020B0502040204020203" pitchFamily="34" charset="0"/>
              </a:rPr>
              <a:t>EnterText</a:t>
            </a:r>
            <a:r>
              <a:rPr lang="en-US" sz="2000" i="1" dirty="0">
                <a:latin typeface="Segoe UI" panose="020B0502040204020203" pitchFamily="34" charset="0"/>
                <a:cs typeface="Segoe UI" panose="020B0502040204020203" pitchFamily="34" charset="0"/>
              </a:rPr>
              <a:t>. Remember that you cannot use s</a:t>
            </a:r>
            <a:r>
              <a:rPr lang="en-IN" sz="2000" i="1" spc="10" dirty="0">
                <a:latin typeface="Segoe UI" panose="020B0502040204020203" pitchFamily="34" charset="0"/>
                <a:cs typeface="Segoe UI" panose="020B0502040204020203" pitchFamily="34" charset="0"/>
              </a:rPr>
              <a:t>paces in between.</a:t>
            </a:r>
          </a:p>
          <a:p>
            <a:pPr marL="469265" marR="7620" indent="-457200">
              <a:lnSpc>
                <a:spcPct val="101499"/>
              </a:lnSpc>
              <a:buFont typeface="+mj-lt"/>
              <a:buAutoNum type="arabicPeriod"/>
              <a:tabLst>
                <a:tab pos="314325" algn="l"/>
                <a:tab pos="314960" algn="l"/>
              </a:tabLst>
            </a:pPr>
            <a:r>
              <a:rPr lang="en-US" sz="2000" i="1" dirty="0">
                <a:latin typeface="Segoe UI" panose="020B0502040204020203" pitchFamily="34" charset="0"/>
                <a:cs typeface="Segoe UI" panose="020B0502040204020203" pitchFamily="34" charset="0"/>
              </a:rPr>
              <a:t> You can assign a keyboard shortcut if you want. In this case, we will use the shortcut Control + Shift + N. Remember that the shortcut you assign here would override any existing </a:t>
            </a:r>
            <a:r>
              <a:rPr lang="en-US" sz="2000" i="1" dirty="0" err="1">
                <a:latin typeface="Segoe UI" panose="020B0502040204020203" pitchFamily="34" charset="0"/>
                <a:cs typeface="Segoe UI" panose="020B0502040204020203" pitchFamily="34" charset="0"/>
              </a:rPr>
              <a:t>shorcuts</a:t>
            </a:r>
            <a:r>
              <a:rPr lang="en-US" sz="2000" i="1" dirty="0">
                <a:latin typeface="Segoe UI" panose="020B0502040204020203" pitchFamily="34" charset="0"/>
                <a:cs typeface="Segoe UI" panose="020B0502040204020203" pitchFamily="34" charset="0"/>
              </a:rPr>
              <a:t> in your workbook. </a:t>
            </a:r>
          </a:p>
          <a:p>
            <a:pPr marL="469265" marR="7620" indent="-457200">
              <a:lnSpc>
                <a:spcPct val="101499"/>
              </a:lnSpc>
              <a:buFont typeface="+mj-lt"/>
              <a:buAutoNum type="arabicPeriod"/>
              <a:tabLst>
                <a:tab pos="314325" algn="l"/>
                <a:tab pos="314960" algn="l"/>
              </a:tabLst>
            </a:pPr>
            <a:endParaRPr lang="en-US" sz="2000" i="1" dirty="0">
              <a:latin typeface="Segoe UI" panose="020B0502040204020203" pitchFamily="34" charset="0"/>
              <a:cs typeface="Segoe UI" panose="020B0502040204020203" pitchFamily="34" charset="0"/>
            </a:endParaRPr>
          </a:p>
          <a:p>
            <a:pPr marL="12065" marR="7620">
              <a:lnSpc>
                <a:spcPct val="101499"/>
              </a:lnSpc>
              <a:tabLst>
                <a:tab pos="314325" algn="l"/>
                <a:tab pos="314960" algn="l"/>
              </a:tabLst>
            </a:pPr>
            <a:r>
              <a:rPr lang="en-US" sz="1400" b="1" i="1" dirty="0">
                <a:latin typeface="Segoe UI" panose="020B0502040204020203" pitchFamily="34" charset="0"/>
                <a:cs typeface="Segoe UI" panose="020B0502040204020203" pitchFamily="34" charset="0"/>
              </a:rPr>
              <a:t>Note: </a:t>
            </a:r>
            <a:r>
              <a:rPr lang="en-US" sz="1400" i="1" dirty="0">
                <a:latin typeface="Segoe UI" panose="020B0502040204020203" pitchFamily="34" charset="0"/>
                <a:cs typeface="Segoe UI" panose="020B0502040204020203" pitchFamily="34" charset="0"/>
              </a:rPr>
              <a:t>For example, if you assign the shortcut Control + S, you will not be able to use this for saving the workbook (instead, every time you use it, it will execute the macro)</a:t>
            </a:r>
            <a:endParaRPr lang="en-IN" sz="1400" i="1" dirty="0">
              <a:latin typeface="Segoe UI" panose="020B0502040204020203" pitchFamily="34" charset="0"/>
              <a:cs typeface="Segoe UI" panose="020B0502040204020203" pitchFamily="34" charset="0"/>
            </a:endParaRPr>
          </a:p>
          <a:p>
            <a:pPr marL="12700" marR="6350">
              <a:lnSpc>
                <a:spcPct val="101499"/>
              </a:lnSpc>
              <a:spcBef>
                <a:spcPts val="5"/>
              </a:spcBef>
            </a:pPr>
            <a:endParaRPr lang="en-IN" sz="2200" i="1" dirty="0">
              <a:latin typeface="Segoe UI" panose="020B0502040204020203" pitchFamily="34" charset="0"/>
              <a:cs typeface="Segoe UI" panose="020B0502040204020203" pitchFamily="34" charset="0"/>
            </a:endParaRPr>
          </a:p>
        </p:txBody>
      </p:sp>
      <p:pic>
        <p:nvPicPr>
          <p:cNvPr id="2052" name="Picture 4" descr="Record Macro button in the developer tab in ribb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0452" y="1591848"/>
            <a:ext cx="4579476" cy="151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6347393"/>
      </p:ext>
    </p:extLst>
  </p:cSld>
  <p:clrMapOvr>
    <a:masterClrMapping/>
  </p:clrMapOvr>
  <p:transition spd="slow">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Recording a Macro</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pic>
        <p:nvPicPr>
          <p:cNvPr id="8" name="Content Placeholder 7" descr="C:\Users\jaine\OneDrive\Pictures\Screenshot 2022-09-25 150445.png"/>
          <p:cNvPicPr>
            <a:picLocks noGrp="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7841799" y="2551113"/>
            <a:ext cx="3556000" cy="2081212"/>
          </a:xfrm>
          <a:prstGeom prst="rect">
            <a:avLst/>
          </a:prstGeom>
          <a:noFill/>
          <a:ln>
            <a:noFill/>
          </a:ln>
        </p:spPr>
      </p:pic>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1477DEC-E898-4138-8CB3-F6AC63E157FF}"/>
              </a:ext>
            </a:extLst>
          </p:cNvPr>
          <p:cNvSpPr txBox="1"/>
          <p:nvPr/>
        </p:nvSpPr>
        <p:spPr>
          <a:xfrm>
            <a:off x="794201" y="1556934"/>
            <a:ext cx="6373515" cy="3816429"/>
          </a:xfrm>
          <a:prstGeom prst="rect">
            <a:avLst/>
          </a:prstGeom>
          <a:noFill/>
        </p:spPr>
        <p:txBody>
          <a:bodyPr wrap="square" rtlCol="0">
            <a:spAutoFit/>
          </a:bodyPr>
          <a:lstStyle/>
          <a:p>
            <a:pPr marL="457200" indent="-457200">
              <a:lnSpc>
                <a:spcPct val="100000"/>
              </a:lnSpc>
              <a:spcBef>
                <a:spcPts val="30"/>
              </a:spcBef>
              <a:buFont typeface="+mj-lt"/>
              <a:buAutoNum type="arabicPeriod" startAt="6"/>
            </a:pPr>
            <a:r>
              <a:rPr lang="en-US" sz="2200" i="1" dirty="0">
                <a:latin typeface="Segoe UI" panose="020B0502040204020203" pitchFamily="34" charset="0"/>
                <a:cs typeface="Segoe UI" panose="020B0502040204020203" pitchFamily="34" charset="0"/>
              </a:rPr>
              <a:t>In the ‘Store macro in’ option, make sure ‘This Workbook’ is selected. This step ensures that the macro is a part of the workbook. It will be there when you save it and reopen again, or even if you share it with someone.</a:t>
            </a:r>
          </a:p>
          <a:p>
            <a:pPr marL="457200" indent="-457200">
              <a:lnSpc>
                <a:spcPct val="100000"/>
              </a:lnSpc>
              <a:spcBef>
                <a:spcPts val="30"/>
              </a:spcBef>
              <a:buFont typeface="+mj-lt"/>
              <a:buAutoNum type="arabicPeriod" startAt="6"/>
            </a:pPr>
            <a:r>
              <a:rPr lang="en-US" sz="2200" i="1" dirty="0">
                <a:latin typeface="Segoe UI" panose="020B0502040204020203" pitchFamily="34" charset="0"/>
                <a:cs typeface="Segoe UI" panose="020B0502040204020203" pitchFamily="34" charset="0"/>
              </a:rPr>
              <a:t>You can enter a description if you want.</a:t>
            </a:r>
          </a:p>
          <a:p>
            <a:pPr marL="457200" indent="-457200">
              <a:lnSpc>
                <a:spcPct val="100000"/>
              </a:lnSpc>
              <a:spcBef>
                <a:spcPts val="30"/>
              </a:spcBef>
              <a:buFont typeface="+mj-lt"/>
              <a:buAutoNum type="arabicPeriod" startAt="6"/>
            </a:pPr>
            <a:r>
              <a:rPr lang="en-US" sz="2200" i="1" dirty="0">
                <a:latin typeface="Segoe UI" panose="020B0502040204020203" pitchFamily="34" charset="0"/>
                <a:cs typeface="Segoe UI" panose="020B0502040204020203" pitchFamily="34" charset="0"/>
              </a:rPr>
              <a:t>Click OK. As soon as you click OK, it starts to record your actions in Excel. You can see the ‘Stop recording’ button in the Developer tab, which indicates that the macro recording is in progress.</a:t>
            </a:r>
            <a:endParaRPr lang="en-IN" sz="22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12489078"/>
      </p:ext>
    </p:extLst>
  </p:cSld>
  <p:clrMapOvr>
    <a:masterClrMapping/>
  </p:clrMapOvr>
  <p:transition spd="slow">
    <p:pull/>
  </p:transition>
</p:sld>
</file>

<file path=ppt/theme/theme1.xml><?xml version="1.0" encoding="utf-8"?>
<a:theme xmlns:a="http://schemas.openxmlformats.org/drawingml/2006/main" name="IAQS PPT- Zil_ Fin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IAQS PPT- Zil_ Final</Template>
  <TotalTime>3335</TotalTime>
  <Words>2316</Words>
  <Application>Microsoft Office PowerPoint</Application>
  <PresentationFormat>Widescreen</PresentationFormat>
  <Paragraphs>139</Paragraphs>
  <Slides>21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Lora</vt:lpstr>
      <vt:lpstr>Roboto Light</vt:lpstr>
      <vt:lpstr>Segoe UI</vt:lpstr>
      <vt:lpstr>Wingdings</vt:lpstr>
      <vt:lpstr>IAQS PPT- Zil_ Final</vt:lpstr>
      <vt:lpstr>PowerPoint Presentation</vt:lpstr>
      <vt:lpstr>What are Macros? </vt:lpstr>
      <vt:lpstr>What is VBA?</vt:lpstr>
      <vt:lpstr>Why use VBA &amp; Macros?</vt:lpstr>
      <vt:lpstr>Getting Started</vt:lpstr>
      <vt:lpstr>Developer Tab</vt:lpstr>
      <vt:lpstr>My First Macro</vt:lpstr>
      <vt:lpstr>Recording a Macro</vt:lpstr>
      <vt:lpstr>Recording a Macro</vt:lpstr>
      <vt:lpstr>Recording a Macro</vt:lpstr>
      <vt:lpstr>Running a Macro</vt:lpstr>
      <vt:lpstr>Running Macros Through Button</vt:lpstr>
      <vt:lpstr>Running Macros Through Button</vt:lpstr>
      <vt:lpstr>Absolute Vs Relative Reference</vt:lpstr>
      <vt:lpstr>What Recording a Macro does in the Backend?</vt:lpstr>
      <vt:lpstr>VBA Sheet Parts </vt:lpstr>
      <vt:lpstr>VBA Sheet Parts  </vt:lpstr>
      <vt:lpstr>What happened when we recorded a macro? </vt:lpstr>
      <vt:lpstr>What happened when we recorded a macro? </vt:lpstr>
      <vt:lpstr>Saving Workbooks with Macro</vt:lpstr>
      <vt:lpstr>Limitations of Recording a Macro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lokesh</dc:creator>
  <cp:lastModifiedBy>Prakhar Mody</cp:lastModifiedBy>
  <cp:revision>175</cp:revision>
  <dcterms:created xsi:type="dcterms:W3CDTF">2019-12-10T16:16:08Z</dcterms:created>
  <dcterms:modified xsi:type="dcterms:W3CDTF">2022-10-03T12:46:12Z</dcterms:modified>
</cp:coreProperties>
</file>